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77" r:id="rId3"/>
    <p:sldId id="279" r:id="rId4"/>
    <p:sldId id="278" r:id="rId5"/>
    <p:sldId id="281" r:id="rId6"/>
    <p:sldId id="282" r:id="rId7"/>
    <p:sldId id="283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King" userId="53426930-a3f1-401d-9dd6-6fe0c82e41b8" providerId="ADAL" clId="{3ADFECEE-DB34-49AB-ABB2-E21C3C7FFCCF}"/>
    <pc:docChg chg="delSld">
      <pc:chgData name="Maria King" userId="53426930-a3f1-401d-9dd6-6fe0c82e41b8" providerId="ADAL" clId="{3ADFECEE-DB34-49AB-ABB2-E21C3C7FFCCF}" dt="2026-10-26T13:27:27.324" v="1" actId="47"/>
      <pc:docMkLst>
        <pc:docMk/>
      </pc:docMkLst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3039268731" sldId="256"/>
        </pc:sldMkLst>
      </pc:sldChg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1007713935" sldId="258"/>
        </pc:sldMkLst>
      </pc:sldChg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882313408" sldId="259"/>
        </pc:sldMkLst>
      </pc:sldChg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2401741274" sldId="260"/>
        </pc:sldMkLst>
      </pc:sldChg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1313228289" sldId="261"/>
        </pc:sldMkLst>
      </pc:sldChg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308256961" sldId="262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3406360531" sldId="264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1090253727" sldId="265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2002128112" sldId="266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1362278911" sldId="267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2395187452" sldId="269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1344054047" sldId="270"/>
        </pc:sldMkLst>
      </pc:sldChg>
      <pc:sldChg chg="del">
        <pc:chgData name="Maria King" userId="53426930-a3f1-401d-9dd6-6fe0c82e41b8" providerId="ADAL" clId="{3ADFECEE-DB34-49AB-ABB2-E21C3C7FFCCF}" dt="2026-10-26T13:27:19.415" v="0" actId="47"/>
        <pc:sldMkLst>
          <pc:docMk/>
          <pc:sldMk cId="1304067231" sldId="273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2922106719" sldId="274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3663317630" sldId="275"/>
        </pc:sldMkLst>
      </pc:sldChg>
      <pc:sldChg chg="del">
        <pc:chgData name="Maria King" userId="53426930-a3f1-401d-9dd6-6fe0c82e41b8" providerId="ADAL" clId="{3ADFECEE-DB34-49AB-ABB2-E21C3C7FFCCF}" dt="2026-10-26T13:27:27.324" v="1" actId="47"/>
        <pc:sldMkLst>
          <pc:docMk/>
          <pc:sldMk cId="2996815595" sldId="27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2C7386-B69C-4CA0-8DB6-AA61B273902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F4598DB-F331-46BB-A710-7EA0EA63D7C0}">
      <dgm:prSet/>
      <dgm:spPr/>
      <dgm:t>
        <a:bodyPr/>
        <a:lstStyle/>
        <a:p>
          <a:r>
            <a:rPr lang="en-GB"/>
            <a:t>Fill in the second tier of broader/more general impacts of your identity facets. </a:t>
          </a:r>
          <a:endParaRPr lang="en-US"/>
        </a:p>
      </dgm:t>
    </dgm:pt>
    <dgm:pt modelId="{7E4192F9-97A6-4163-919E-9345E1FBB5E7}" type="parTrans" cxnId="{ECCBDA91-F340-494A-A308-F72CBE9E901A}">
      <dgm:prSet/>
      <dgm:spPr/>
      <dgm:t>
        <a:bodyPr/>
        <a:lstStyle/>
        <a:p>
          <a:endParaRPr lang="en-US"/>
        </a:p>
      </dgm:t>
    </dgm:pt>
    <dgm:pt modelId="{FA3291B4-33CC-478B-9866-B7E77FF97628}" type="sibTrans" cxnId="{ECCBDA91-F340-494A-A308-F72CBE9E901A}">
      <dgm:prSet/>
      <dgm:spPr/>
      <dgm:t>
        <a:bodyPr/>
        <a:lstStyle/>
        <a:p>
          <a:endParaRPr lang="en-US"/>
        </a:p>
      </dgm:t>
    </dgm:pt>
    <dgm:pt modelId="{CAFEBC31-3354-4119-9684-AF85D5FD4969}">
      <dgm:prSet/>
      <dgm:spPr/>
      <dgm:t>
        <a:bodyPr/>
        <a:lstStyle/>
        <a:p>
          <a:r>
            <a:rPr lang="en-GB"/>
            <a:t>Some could be more influential than others and you could choose to focus on just some of these.</a:t>
          </a:r>
          <a:endParaRPr lang="en-US"/>
        </a:p>
      </dgm:t>
    </dgm:pt>
    <dgm:pt modelId="{03479C1D-D636-42DB-975D-55E62B3003A2}" type="parTrans" cxnId="{6CAE2D92-F2AF-4880-99D4-DBE4B8DC105A}">
      <dgm:prSet/>
      <dgm:spPr/>
      <dgm:t>
        <a:bodyPr/>
        <a:lstStyle/>
        <a:p>
          <a:endParaRPr lang="en-US"/>
        </a:p>
      </dgm:t>
    </dgm:pt>
    <dgm:pt modelId="{4B5869A9-9671-4882-9106-54701A38B72C}" type="sibTrans" cxnId="{6CAE2D92-F2AF-4880-99D4-DBE4B8DC105A}">
      <dgm:prSet/>
      <dgm:spPr/>
      <dgm:t>
        <a:bodyPr/>
        <a:lstStyle/>
        <a:p>
          <a:endParaRPr lang="en-US"/>
        </a:p>
      </dgm:t>
    </dgm:pt>
    <dgm:pt modelId="{4673C9E5-CA61-434C-8209-721556047F18}">
      <dgm:prSet/>
      <dgm:spPr/>
      <dgm:t>
        <a:bodyPr/>
        <a:lstStyle/>
        <a:p>
          <a:r>
            <a:rPr lang="en-GB"/>
            <a:t>Some could be more intertwined or separate i.e. more or less intersectional.</a:t>
          </a:r>
          <a:endParaRPr lang="en-US"/>
        </a:p>
      </dgm:t>
    </dgm:pt>
    <dgm:pt modelId="{FABAD26E-7718-4E3F-A24A-E7AF9AA6525D}" type="parTrans" cxnId="{4F8FA13E-1044-46D5-848E-E9139316F2D7}">
      <dgm:prSet/>
      <dgm:spPr/>
      <dgm:t>
        <a:bodyPr/>
        <a:lstStyle/>
        <a:p>
          <a:endParaRPr lang="en-US"/>
        </a:p>
      </dgm:t>
    </dgm:pt>
    <dgm:pt modelId="{ED0A8415-E9AF-47A0-A05A-E9E56D088CBF}" type="sibTrans" cxnId="{4F8FA13E-1044-46D5-848E-E9139316F2D7}">
      <dgm:prSet/>
      <dgm:spPr/>
      <dgm:t>
        <a:bodyPr/>
        <a:lstStyle/>
        <a:p>
          <a:endParaRPr lang="en-US"/>
        </a:p>
      </dgm:t>
    </dgm:pt>
    <dgm:pt modelId="{E97DF3AE-878C-4549-B4E5-510140CA589A}" type="pres">
      <dgm:prSet presAssocID="{412C7386-B69C-4CA0-8DB6-AA61B2739025}" presName="outerComposite" presStyleCnt="0">
        <dgm:presLayoutVars>
          <dgm:chMax val="5"/>
          <dgm:dir/>
          <dgm:resizeHandles val="exact"/>
        </dgm:presLayoutVars>
      </dgm:prSet>
      <dgm:spPr/>
    </dgm:pt>
    <dgm:pt modelId="{25286CAD-2738-4C87-A652-D31F08DDE30E}" type="pres">
      <dgm:prSet presAssocID="{412C7386-B69C-4CA0-8DB6-AA61B2739025}" presName="dummyMaxCanvas" presStyleCnt="0">
        <dgm:presLayoutVars/>
      </dgm:prSet>
      <dgm:spPr/>
    </dgm:pt>
    <dgm:pt modelId="{D5981CF7-6BCB-4AC1-8E45-ED46092E0633}" type="pres">
      <dgm:prSet presAssocID="{412C7386-B69C-4CA0-8DB6-AA61B2739025}" presName="ThreeNodes_1" presStyleLbl="node1" presStyleIdx="0" presStyleCnt="3">
        <dgm:presLayoutVars>
          <dgm:bulletEnabled val="1"/>
        </dgm:presLayoutVars>
      </dgm:prSet>
      <dgm:spPr/>
    </dgm:pt>
    <dgm:pt modelId="{781C19FC-0DE6-46AC-8BB2-03C25515F9F4}" type="pres">
      <dgm:prSet presAssocID="{412C7386-B69C-4CA0-8DB6-AA61B2739025}" presName="ThreeNodes_2" presStyleLbl="node1" presStyleIdx="1" presStyleCnt="3">
        <dgm:presLayoutVars>
          <dgm:bulletEnabled val="1"/>
        </dgm:presLayoutVars>
      </dgm:prSet>
      <dgm:spPr/>
    </dgm:pt>
    <dgm:pt modelId="{AB3CB2F1-A3C9-479B-9AF2-A1ED6F54A278}" type="pres">
      <dgm:prSet presAssocID="{412C7386-B69C-4CA0-8DB6-AA61B2739025}" presName="ThreeNodes_3" presStyleLbl="node1" presStyleIdx="2" presStyleCnt="3">
        <dgm:presLayoutVars>
          <dgm:bulletEnabled val="1"/>
        </dgm:presLayoutVars>
      </dgm:prSet>
      <dgm:spPr/>
    </dgm:pt>
    <dgm:pt modelId="{A2ECF0DC-F079-4CA3-8412-A84BDDEAD7A7}" type="pres">
      <dgm:prSet presAssocID="{412C7386-B69C-4CA0-8DB6-AA61B2739025}" presName="ThreeConn_1-2" presStyleLbl="fgAccFollowNode1" presStyleIdx="0" presStyleCnt="2">
        <dgm:presLayoutVars>
          <dgm:bulletEnabled val="1"/>
        </dgm:presLayoutVars>
      </dgm:prSet>
      <dgm:spPr/>
    </dgm:pt>
    <dgm:pt modelId="{43228CB0-438D-47CA-891C-78EA0FD4EC15}" type="pres">
      <dgm:prSet presAssocID="{412C7386-B69C-4CA0-8DB6-AA61B2739025}" presName="ThreeConn_2-3" presStyleLbl="fgAccFollowNode1" presStyleIdx="1" presStyleCnt="2">
        <dgm:presLayoutVars>
          <dgm:bulletEnabled val="1"/>
        </dgm:presLayoutVars>
      </dgm:prSet>
      <dgm:spPr/>
    </dgm:pt>
    <dgm:pt modelId="{CBE8C051-3A31-4182-8C74-C2CBE56D3843}" type="pres">
      <dgm:prSet presAssocID="{412C7386-B69C-4CA0-8DB6-AA61B2739025}" presName="ThreeNodes_1_text" presStyleLbl="node1" presStyleIdx="2" presStyleCnt="3">
        <dgm:presLayoutVars>
          <dgm:bulletEnabled val="1"/>
        </dgm:presLayoutVars>
      </dgm:prSet>
      <dgm:spPr/>
    </dgm:pt>
    <dgm:pt modelId="{2EACBE9F-A95C-4B1F-906D-B01D19586745}" type="pres">
      <dgm:prSet presAssocID="{412C7386-B69C-4CA0-8DB6-AA61B2739025}" presName="ThreeNodes_2_text" presStyleLbl="node1" presStyleIdx="2" presStyleCnt="3">
        <dgm:presLayoutVars>
          <dgm:bulletEnabled val="1"/>
        </dgm:presLayoutVars>
      </dgm:prSet>
      <dgm:spPr/>
    </dgm:pt>
    <dgm:pt modelId="{6AB41A61-E268-43FB-ACDE-AE41E2DFD925}" type="pres">
      <dgm:prSet presAssocID="{412C7386-B69C-4CA0-8DB6-AA61B2739025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AC62C0C-EB66-4B91-9AAC-81125E440518}" type="presOf" srcId="{CAFEBC31-3354-4119-9684-AF85D5FD4969}" destId="{781C19FC-0DE6-46AC-8BB2-03C25515F9F4}" srcOrd="0" destOrd="0" presId="urn:microsoft.com/office/officeart/2005/8/layout/vProcess5"/>
    <dgm:cxn modelId="{2495850F-0445-4A2C-90E8-E1E465D942CD}" type="presOf" srcId="{412C7386-B69C-4CA0-8DB6-AA61B2739025}" destId="{E97DF3AE-878C-4549-B4E5-510140CA589A}" srcOrd="0" destOrd="0" presId="urn:microsoft.com/office/officeart/2005/8/layout/vProcess5"/>
    <dgm:cxn modelId="{06D6DB11-3152-4A4E-9675-0786DB4DB6D1}" type="presOf" srcId="{6F4598DB-F331-46BB-A710-7EA0EA63D7C0}" destId="{CBE8C051-3A31-4182-8C74-C2CBE56D3843}" srcOrd="1" destOrd="0" presId="urn:microsoft.com/office/officeart/2005/8/layout/vProcess5"/>
    <dgm:cxn modelId="{A4069A3E-B3BB-4247-BDFC-E80559F9360B}" type="presOf" srcId="{4673C9E5-CA61-434C-8209-721556047F18}" destId="{AB3CB2F1-A3C9-479B-9AF2-A1ED6F54A278}" srcOrd="0" destOrd="0" presId="urn:microsoft.com/office/officeart/2005/8/layout/vProcess5"/>
    <dgm:cxn modelId="{4F8FA13E-1044-46D5-848E-E9139316F2D7}" srcId="{412C7386-B69C-4CA0-8DB6-AA61B2739025}" destId="{4673C9E5-CA61-434C-8209-721556047F18}" srcOrd="2" destOrd="0" parTransId="{FABAD26E-7718-4E3F-A24A-E7AF9AA6525D}" sibTransId="{ED0A8415-E9AF-47A0-A05A-E9E56D088CBF}"/>
    <dgm:cxn modelId="{2EC0DC43-D501-4614-9B1A-3244CA4D37F9}" type="presOf" srcId="{4B5869A9-9671-4882-9106-54701A38B72C}" destId="{43228CB0-438D-47CA-891C-78EA0FD4EC15}" srcOrd="0" destOrd="0" presId="urn:microsoft.com/office/officeart/2005/8/layout/vProcess5"/>
    <dgm:cxn modelId="{09D92B76-7859-4672-8056-87CDC27E89AA}" type="presOf" srcId="{6F4598DB-F331-46BB-A710-7EA0EA63D7C0}" destId="{D5981CF7-6BCB-4AC1-8E45-ED46092E0633}" srcOrd="0" destOrd="0" presId="urn:microsoft.com/office/officeart/2005/8/layout/vProcess5"/>
    <dgm:cxn modelId="{ECCBDA91-F340-494A-A308-F72CBE9E901A}" srcId="{412C7386-B69C-4CA0-8DB6-AA61B2739025}" destId="{6F4598DB-F331-46BB-A710-7EA0EA63D7C0}" srcOrd="0" destOrd="0" parTransId="{7E4192F9-97A6-4163-919E-9345E1FBB5E7}" sibTransId="{FA3291B4-33CC-478B-9866-B7E77FF97628}"/>
    <dgm:cxn modelId="{6CAE2D92-F2AF-4880-99D4-DBE4B8DC105A}" srcId="{412C7386-B69C-4CA0-8DB6-AA61B2739025}" destId="{CAFEBC31-3354-4119-9684-AF85D5FD4969}" srcOrd="1" destOrd="0" parTransId="{03479C1D-D636-42DB-975D-55E62B3003A2}" sibTransId="{4B5869A9-9671-4882-9106-54701A38B72C}"/>
    <dgm:cxn modelId="{650DC1BF-8C5A-4FC2-9B52-F385BEA9E3DF}" type="presOf" srcId="{4673C9E5-CA61-434C-8209-721556047F18}" destId="{6AB41A61-E268-43FB-ACDE-AE41E2DFD925}" srcOrd="1" destOrd="0" presId="urn:microsoft.com/office/officeart/2005/8/layout/vProcess5"/>
    <dgm:cxn modelId="{E7102AC5-1F4F-4FD9-962E-FECB46AAC3AE}" type="presOf" srcId="{FA3291B4-33CC-478B-9866-B7E77FF97628}" destId="{A2ECF0DC-F079-4CA3-8412-A84BDDEAD7A7}" srcOrd="0" destOrd="0" presId="urn:microsoft.com/office/officeart/2005/8/layout/vProcess5"/>
    <dgm:cxn modelId="{71C589CF-6F7A-4F91-B515-A35447FB444A}" type="presOf" srcId="{CAFEBC31-3354-4119-9684-AF85D5FD4969}" destId="{2EACBE9F-A95C-4B1F-906D-B01D19586745}" srcOrd="1" destOrd="0" presId="urn:microsoft.com/office/officeart/2005/8/layout/vProcess5"/>
    <dgm:cxn modelId="{0988002E-AA0C-4259-82E4-A0DFBED085FC}" type="presParOf" srcId="{E97DF3AE-878C-4549-B4E5-510140CA589A}" destId="{25286CAD-2738-4C87-A652-D31F08DDE30E}" srcOrd="0" destOrd="0" presId="urn:microsoft.com/office/officeart/2005/8/layout/vProcess5"/>
    <dgm:cxn modelId="{54FFFF52-360A-46CF-8058-36195304BB9C}" type="presParOf" srcId="{E97DF3AE-878C-4549-B4E5-510140CA589A}" destId="{D5981CF7-6BCB-4AC1-8E45-ED46092E0633}" srcOrd="1" destOrd="0" presId="urn:microsoft.com/office/officeart/2005/8/layout/vProcess5"/>
    <dgm:cxn modelId="{83E2F3FC-1EF9-41F3-841D-516AA46D6233}" type="presParOf" srcId="{E97DF3AE-878C-4549-B4E5-510140CA589A}" destId="{781C19FC-0DE6-46AC-8BB2-03C25515F9F4}" srcOrd="2" destOrd="0" presId="urn:microsoft.com/office/officeart/2005/8/layout/vProcess5"/>
    <dgm:cxn modelId="{225CEC0A-5958-4028-8175-88363F1456CB}" type="presParOf" srcId="{E97DF3AE-878C-4549-B4E5-510140CA589A}" destId="{AB3CB2F1-A3C9-479B-9AF2-A1ED6F54A278}" srcOrd="3" destOrd="0" presId="urn:microsoft.com/office/officeart/2005/8/layout/vProcess5"/>
    <dgm:cxn modelId="{1724C808-64D6-420A-990A-51D2449CF355}" type="presParOf" srcId="{E97DF3AE-878C-4549-B4E5-510140CA589A}" destId="{A2ECF0DC-F079-4CA3-8412-A84BDDEAD7A7}" srcOrd="4" destOrd="0" presId="urn:microsoft.com/office/officeart/2005/8/layout/vProcess5"/>
    <dgm:cxn modelId="{9D5BB90E-AFDD-4B99-A07A-260822732A05}" type="presParOf" srcId="{E97DF3AE-878C-4549-B4E5-510140CA589A}" destId="{43228CB0-438D-47CA-891C-78EA0FD4EC15}" srcOrd="5" destOrd="0" presId="urn:microsoft.com/office/officeart/2005/8/layout/vProcess5"/>
    <dgm:cxn modelId="{EE63BA79-131E-4E40-90C7-54E43F38244B}" type="presParOf" srcId="{E97DF3AE-878C-4549-B4E5-510140CA589A}" destId="{CBE8C051-3A31-4182-8C74-C2CBE56D3843}" srcOrd="6" destOrd="0" presId="urn:microsoft.com/office/officeart/2005/8/layout/vProcess5"/>
    <dgm:cxn modelId="{946977AE-F3A0-4AD3-BB2A-0D37CB394097}" type="presParOf" srcId="{E97DF3AE-878C-4549-B4E5-510140CA589A}" destId="{2EACBE9F-A95C-4B1F-906D-B01D19586745}" srcOrd="7" destOrd="0" presId="urn:microsoft.com/office/officeart/2005/8/layout/vProcess5"/>
    <dgm:cxn modelId="{D39CA93A-EC79-4CFF-811F-EEFAA37FC760}" type="presParOf" srcId="{E97DF3AE-878C-4549-B4E5-510140CA589A}" destId="{6AB41A61-E268-43FB-ACDE-AE41E2DFD925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365372F-E7FD-4421-9BB7-40BCC0357FD0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5A440092-F6F2-4E7E-A35F-908E8F83EDBB}">
      <dgm:prSet/>
      <dgm:spPr/>
      <dgm:t>
        <a:bodyPr/>
        <a:lstStyle/>
        <a:p>
          <a:r>
            <a:rPr lang="en-GB"/>
            <a:t>Fill in the third tier of impacts of your identity facets in the workplace. </a:t>
          </a:r>
          <a:endParaRPr lang="en-US"/>
        </a:p>
      </dgm:t>
    </dgm:pt>
    <dgm:pt modelId="{20235351-CE26-4962-9A21-2BD070050AA3}" type="parTrans" cxnId="{5229EF05-8705-4241-9257-4706623546F9}">
      <dgm:prSet/>
      <dgm:spPr/>
      <dgm:t>
        <a:bodyPr/>
        <a:lstStyle/>
        <a:p>
          <a:endParaRPr lang="en-US"/>
        </a:p>
      </dgm:t>
    </dgm:pt>
    <dgm:pt modelId="{A232CC51-7351-4C7D-983C-F7E6312A2A8F}" type="sibTrans" cxnId="{5229EF05-8705-4241-9257-4706623546F9}">
      <dgm:prSet/>
      <dgm:spPr/>
      <dgm:t>
        <a:bodyPr/>
        <a:lstStyle/>
        <a:p>
          <a:endParaRPr lang="en-US"/>
        </a:p>
      </dgm:t>
    </dgm:pt>
    <dgm:pt modelId="{B809D0DA-A169-4B21-BFF3-252E554D121E}">
      <dgm:prSet/>
      <dgm:spPr/>
      <dgm:t>
        <a:bodyPr/>
        <a:lstStyle/>
        <a:p>
          <a:r>
            <a:rPr lang="en-GB"/>
            <a:t>Context and factors within the workplace can also influence the impacts of your personal identity. </a:t>
          </a:r>
          <a:endParaRPr lang="en-US"/>
        </a:p>
      </dgm:t>
    </dgm:pt>
    <dgm:pt modelId="{7988C91B-7A08-421C-B6AF-B5EB49FADBBB}" type="parTrans" cxnId="{95DD4445-BE72-4966-A987-83D4882528D0}">
      <dgm:prSet/>
      <dgm:spPr/>
      <dgm:t>
        <a:bodyPr/>
        <a:lstStyle/>
        <a:p>
          <a:endParaRPr lang="en-US"/>
        </a:p>
      </dgm:t>
    </dgm:pt>
    <dgm:pt modelId="{55EB4F5B-541F-4920-9124-326A00C7A14B}" type="sibTrans" cxnId="{95DD4445-BE72-4966-A987-83D4882528D0}">
      <dgm:prSet/>
      <dgm:spPr/>
      <dgm:t>
        <a:bodyPr/>
        <a:lstStyle/>
        <a:p>
          <a:endParaRPr lang="en-US"/>
        </a:p>
      </dgm:t>
    </dgm:pt>
    <dgm:pt modelId="{914045E0-14B7-4E93-9620-1ADD0E1BFC67}">
      <dgm:prSet/>
      <dgm:spPr/>
      <dgm:t>
        <a:bodyPr/>
        <a:lstStyle/>
        <a:p>
          <a:r>
            <a:rPr lang="en-GB"/>
            <a:t>You may want to separately note how your current workplace contexts influence these impacts, or reflect on changes between previous and current contexts and impacts.</a:t>
          </a:r>
          <a:endParaRPr lang="en-US"/>
        </a:p>
      </dgm:t>
    </dgm:pt>
    <dgm:pt modelId="{B00578E9-8F4B-4F4C-9A6D-56B8DC846E58}" type="parTrans" cxnId="{0C1FE091-527D-45B7-8D8C-DF455BA5B205}">
      <dgm:prSet/>
      <dgm:spPr/>
      <dgm:t>
        <a:bodyPr/>
        <a:lstStyle/>
        <a:p>
          <a:endParaRPr lang="en-US"/>
        </a:p>
      </dgm:t>
    </dgm:pt>
    <dgm:pt modelId="{3AF132A4-07EA-4C7F-9846-0B83FBBC19CB}" type="sibTrans" cxnId="{0C1FE091-527D-45B7-8D8C-DF455BA5B205}">
      <dgm:prSet/>
      <dgm:spPr/>
      <dgm:t>
        <a:bodyPr/>
        <a:lstStyle/>
        <a:p>
          <a:endParaRPr lang="en-US"/>
        </a:p>
      </dgm:t>
    </dgm:pt>
    <dgm:pt modelId="{1290617C-F24E-4B54-B0E5-A6768521D53E}" type="pres">
      <dgm:prSet presAssocID="{E365372F-E7FD-4421-9BB7-40BCC0357FD0}" presName="outerComposite" presStyleCnt="0">
        <dgm:presLayoutVars>
          <dgm:chMax val="5"/>
          <dgm:dir/>
          <dgm:resizeHandles val="exact"/>
        </dgm:presLayoutVars>
      </dgm:prSet>
      <dgm:spPr/>
    </dgm:pt>
    <dgm:pt modelId="{2FC2986E-D049-47EE-BE7A-D2D60FFEBC80}" type="pres">
      <dgm:prSet presAssocID="{E365372F-E7FD-4421-9BB7-40BCC0357FD0}" presName="dummyMaxCanvas" presStyleCnt="0">
        <dgm:presLayoutVars/>
      </dgm:prSet>
      <dgm:spPr/>
    </dgm:pt>
    <dgm:pt modelId="{59243B49-9A69-4647-BD56-A6906706C27C}" type="pres">
      <dgm:prSet presAssocID="{E365372F-E7FD-4421-9BB7-40BCC0357FD0}" presName="ThreeNodes_1" presStyleLbl="node1" presStyleIdx="0" presStyleCnt="3">
        <dgm:presLayoutVars>
          <dgm:bulletEnabled val="1"/>
        </dgm:presLayoutVars>
      </dgm:prSet>
      <dgm:spPr/>
    </dgm:pt>
    <dgm:pt modelId="{D030B5CB-46DC-4A8D-9528-FB9B449B8734}" type="pres">
      <dgm:prSet presAssocID="{E365372F-E7FD-4421-9BB7-40BCC0357FD0}" presName="ThreeNodes_2" presStyleLbl="node1" presStyleIdx="1" presStyleCnt="3">
        <dgm:presLayoutVars>
          <dgm:bulletEnabled val="1"/>
        </dgm:presLayoutVars>
      </dgm:prSet>
      <dgm:spPr/>
    </dgm:pt>
    <dgm:pt modelId="{80B41FE0-78B7-4E53-B75F-16E86955AD28}" type="pres">
      <dgm:prSet presAssocID="{E365372F-E7FD-4421-9BB7-40BCC0357FD0}" presName="ThreeNodes_3" presStyleLbl="node1" presStyleIdx="2" presStyleCnt="3">
        <dgm:presLayoutVars>
          <dgm:bulletEnabled val="1"/>
        </dgm:presLayoutVars>
      </dgm:prSet>
      <dgm:spPr/>
    </dgm:pt>
    <dgm:pt modelId="{9C5F3622-3921-4644-9D26-DEF9160E8555}" type="pres">
      <dgm:prSet presAssocID="{E365372F-E7FD-4421-9BB7-40BCC0357FD0}" presName="ThreeConn_1-2" presStyleLbl="fgAccFollowNode1" presStyleIdx="0" presStyleCnt="2">
        <dgm:presLayoutVars>
          <dgm:bulletEnabled val="1"/>
        </dgm:presLayoutVars>
      </dgm:prSet>
      <dgm:spPr/>
    </dgm:pt>
    <dgm:pt modelId="{6FA430C5-3BB3-4EC8-8A9D-1E81439F1199}" type="pres">
      <dgm:prSet presAssocID="{E365372F-E7FD-4421-9BB7-40BCC0357FD0}" presName="ThreeConn_2-3" presStyleLbl="fgAccFollowNode1" presStyleIdx="1" presStyleCnt="2">
        <dgm:presLayoutVars>
          <dgm:bulletEnabled val="1"/>
        </dgm:presLayoutVars>
      </dgm:prSet>
      <dgm:spPr/>
    </dgm:pt>
    <dgm:pt modelId="{CA9D3776-41FC-433E-B1BD-9DC9E558AA74}" type="pres">
      <dgm:prSet presAssocID="{E365372F-E7FD-4421-9BB7-40BCC0357FD0}" presName="ThreeNodes_1_text" presStyleLbl="node1" presStyleIdx="2" presStyleCnt="3">
        <dgm:presLayoutVars>
          <dgm:bulletEnabled val="1"/>
        </dgm:presLayoutVars>
      </dgm:prSet>
      <dgm:spPr/>
    </dgm:pt>
    <dgm:pt modelId="{60CD3D9C-18D0-4207-BE57-F80ECB18907F}" type="pres">
      <dgm:prSet presAssocID="{E365372F-E7FD-4421-9BB7-40BCC0357FD0}" presName="ThreeNodes_2_text" presStyleLbl="node1" presStyleIdx="2" presStyleCnt="3">
        <dgm:presLayoutVars>
          <dgm:bulletEnabled val="1"/>
        </dgm:presLayoutVars>
      </dgm:prSet>
      <dgm:spPr/>
    </dgm:pt>
    <dgm:pt modelId="{DB8D5A60-6CA3-4AD4-81EE-AAD2A8E80072}" type="pres">
      <dgm:prSet presAssocID="{E365372F-E7FD-4421-9BB7-40BCC0357FD0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5229EF05-8705-4241-9257-4706623546F9}" srcId="{E365372F-E7FD-4421-9BB7-40BCC0357FD0}" destId="{5A440092-F6F2-4E7E-A35F-908E8F83EDBB}" srcOrd="0" destOrd="0" parTransId="{20235351-CE26-4962-9A21-2BD070050AA3}" sibTransId="{A232CC51-7351-4C7D-983C-F7E6312A2A8F}"/>
    <dgm:cxn modelId="{B6C92D0A-4EF0-44C5-BEC1-C19C21D68724}" type="presOf" srcId="{914045E0-14B7-4E93-9620-1ADD0E1BFC67}" destId="{DB8D5A60-6CA3-4AD4-81EE-AAD2A8E80072}" srcOrd="1" destOrd="0" presId="urn:microsoft.com/office/officeart/2005/8/layout/vProcess5"/>
    <dgm:cxn modelId="{D77D4B5B-C8E5-4C5C-BF51-0531D49817EC}" type="presOf" srcId="{E365372F-E7FD-4421-9BB7-40BCC0357FD0}" destId="{1290617C-F24E-4B54-B0E5-A6768521D53E}" srcOrd="0" destOrd="0" presId="urn:microsoft.com/office/officeart/2005/8/layout/vProcess5"/>
    <dgm:cxn modelId="{95DD4445-BE72-4966-A987-83D4882528D0}" srcId="{E365372F-E7FD-4421-9BB7-40BCC0357FD0}" destId="{B809D0DA-A169-4B21-BFF3-252E554D121E}" srcOrd="1" destOrd="0" parTransId="{7988C91B-7A08-421C-B6AF-B5EB49FADBBB}" sibTransId="{55EB4F5B-541F-4920-9124-326A00C7A14B}"/>
    <dgm:cxn modelId="{42D47D6C-0E1B-4D43-885B-9F1E21AD7F93}" type="presOf" srcId="{A232CC51-7351-4C7D-983C-F7E6312A2A8F}" destId="{9C5F3622-3921-4644-9D26-DEF9160E8555}" srcOrd="0" destOrd="0" presId="urn:microsoft.com/office/officeart/2005/8/layout/vProcess5"/>
    <dgm:cxn modelId="{CC4B8950-1C46-4864-9772-2474EAD6CE1E}" type="presOf" srcId="{55EB4F5B-541F-4920-9124-326A00C7A14B}" destId="{6FA430C5-3BB3-4EC8-8A9D-1E81439F1199}" srcOrd="0" destOrd="0" presId="urn:microsoft.com/office/officeart/2005/8/layout/vProcess5"/>
    <dgm:cxn modelId="{3D187C73-DC4D-42E7-90FB-2347DEAD20B6}" type="presOf" srcId="{B809D0DA-A169-4B21-BFF3-252E554D121E}" destId="{D030B5CB-46DC-4A8D-9528-FB9B449B8734}" srcOrd="0" destOrd="0" presId="urn:microsoft.com/office/officeart/2005/8/layout/vProcess5"/>
    <dgm:cxn modelId="{AE233A85-93AC-4747-8B42-06B709C77BEC}" type="presOf" srcId="{B809D0DA-A169-4B21-BFF3-252E554D121E}" destId="{60CD3D9C-18D0-4207-BE57-F80ECB18907F}" srcOrd="1" destOrd="0" presId="urn:microsoft.com/office/officeart/2005/8/layout/vProcess5"/>
    <dgm:cxn modelId="{0C1FE091-527D-45B7-8D8C-DF455BA5B205}" srcId="{E365372F-E7FD-4421-9BB7-40BCC0357FD0}" destId="{914045E0-14B7-4E93-9620-1ADD0E1BFC67}" srcOrd="2" destOrd="0" parTransId="{B00578E9-8F4B-4F4C-9A6D-56B8DC846E58}" sibTransId="{3AF132A4-07EA-4C7F-9846-0B83FBBC19CB}"/>
    <dgm:cxn modelId="{4C044DCD-274C-4F3A-B93F-5B246701494D}" type="presOf" srcId="{914045E0-14B7-4E93-9620-1ADD0E1BFC67}" destId="{80B41FE0-78B7-4E53-B75F-16E86955AD28}" srcOrd="0" destOrd="0" presId="urn:microsoft.com/office/officeart/2005/8/layout/vProcess5"/>
    <dgm:cxn modelId="{A6D60CDD-FA64-4A07-B766-A9236823C8BA}" type="presOf" srcId="{5A440092-F6F2-4E7E-A35F-908E8F83EDBB}" destId="{59243B49-9A69-4647-BD56-A6906706C27C}" srcOrd="0" destOrd="0" presId="urn:microsoft.com/office/officeart/2005/8/layout/vProcess5"/>
    <dgm:cxn modelId="{F6C602E0-BF10-42C9-9523-53D21F041059}" type="presOf" srcId="{5A440092-F6F2-4E7E-A35F-908E8F83EDBB}" destId="{CA9D3776-41FC-433E-B1BD-9DC9E558AA74}" srcOrd="1" destOrd="0" presId="urn:microsoft.com/office/officeart/2005/8/layout/vProcess5"/>
    <dgm:cxn modelId="{E7DACA2C-C961-4CE5-997E-9A0FEB109FD1}" type="presParOf" srcId="{1290617C-F24E-4B54-B0E5-A6768521D53E}" destId="{2FC2986E-D049-47EE-BE7A-D2D60FFEBC80}" srcOrd="0" destOrd="0" presId="urn:microsoft.com/office/officeart/2005/8/layout/vProcess5"/>
    <dgm:cxn modelId="{ABDA9C37-9664-416C-AB09-2AB87F18B41D}" type="presParOf" srcId="{1290617C-F24E-4B54-B0E5-A6768521D53E}" destId="{59243B49-9A69-4647-BD56-A6906706C27C}" srcOrd="1" destOrd="0" presId="urn:microsoft.com/office/officeart/2005/8/layout/vProcess5"/>
    <dgm:cxn modelId="{9887EA1A-C072-41D8-989C-A4DBE99D5665}" type="presParOf" srcId="{1290617C-F24E-4B54-B0E5-A6768521D53E}" destId="{D030B5CB-46DC-4A8D-9528-FB9B449B8734}" srcOrd="2" destOrd="0" presId="urn:microsoft.com/office/officeart/2005/8/layout/vProcess5"/>
    <dgm:cxn modelId="{BF0FA13C-E741-4DE4-AA50-52165AE4E8AD}" type="presParOf" srcId="{1290617C-F24E-4B54-B0E5-A6768521D53E}" destId="{80B41FE0-78B7-4E53-B75F-16E86955AD28}" srcOrd="3" destOrd="0" presId="urn:microsoft.com/office/officeart/2005/8/layout/vProcess5"/>
    <dgm:cxn modelId="{BFA90189-45E7-48E0-A878-58EC2630FF8A}" type="presParOf" srcId="{1290617C-F24E-4B54-B0E5-A6768521D53E}" destId="{9C5F3622-3921-4644-9D26-DEF9160E8555}" srcOrd="4" destOrd="0" presId="urn:microsoft.com/office/officeart/2005/8/layout/vProcess5"/>
    <dgm:cxn modelId="{6D9B974F-93DD-483E-AE4A-EA4BBAD83077}" type="presParOf" srcId="{1290617C-F24E-4B54-B0E5-A6768521D53E}" destId="{6FA430C5-3BB3-4EC8-8A9D-1E81439F1199}" srcOrd="5" destOrd="0" presId="urn:microsoft.com/office/officeart/2005/8/layout/vProcess5"/>
    <dgm:cxn modelId="{71EAE0E4-D9D3-4434-B89C-079DF38C9956}" type="presParOf" srcId="{1290617C-F24E-4B54-B0E5-A6768521D53E}" destId="{CA9D3776-41FC-433E-B1BD-9DC9E558AA74}" srcOrd="6" destOrd="0" presId="urn:microsoft.com/office/officeart/2005/8/layout/vProcess5"/>
    <dgm:cxn modelId="{83301044-9E53-466B-B1C8-348380B2E84A}" type="presParOf" srcId="{1290617C-F24E-4B54-B0E5-A6768521D53E}" destId="{60CD3D9C-18D0-4207-BE57-F80ECB18907F}" srcOrd="7" destOrd="0" presId="urn:microsoft.com/office/officeart/2005/8/layout/vProcess5"/>
    <dgm:cxn modelId="{4045A046-9510-4CEE-9341-D9BA007E99EE}" type="presParOf" srcId="{1290617C-F24E-4B54-B0E5-A6768521D53E}" destId="{DB8D5A60-6CA3-4AD4-81EE-AAD2A8E8007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81CF7-6BCB-4AC1-8E45-ED46092E0633}">
      <dsp:nvSpPr>
        <dsp:cNvPr id="0" name=""/>
        <dsp:cNvSpPr/>
      </dsp:nvSpPr>
      <dsp:spPr>
        <a:xfrm>
          <a:off x="0" y="0"/>
          <a:ext cx="4460239" cy="1049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Fill in the second tier of broader/more general impacts of your identity facets. </a:t>
          </a:r>
          <a:endParaRPr lang="en-US" sz="1700" kern="1200"/>
        </a:p>
      </dsp:txBody>
      <dsp:txXfrm>
        <a:off x="30726" y="30726"/>
        <a:ext cx="3328217" cy="987611"/>
      </dsp:txXfrm>
    </dsp:sp>
    <dsp:sp modelId="{781C19FC-0DE6-46AC-8BB2-03C25515F9F4}">
      <dsp:nvSpPr>
        <dsp:cNvPr id="0" name=""/>
        <dsp:cNvSpPr/>
      </dsp:nvSpPr>
      <dsp:spPr>
        <a:xfrm>
          <a:off x="393550" y="1223907"/>
          <a:ext cx="4460239" cy="1049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Some could be more influential than others and you could choose to focus on just some of these.</a:t>
          </a:r>
          <a:endParaRPr lang="en-US" sz="1700" kern="1200"/>
        </a:p>
      </dsp:txBody>
      <dsp:txXfrm>
        <a:off x="424276" y="1254633"/>
        <a:ext cx="3323345" cy="987611"/>
      </dsp:txXfrm>
    </dsp:sp>
    <dsp:sp modelId="{AB3CB2F1-A3C9-479B-9AF2-A1ED6F54A278}">
      <dsp:nvSpPr>
        <dsp:cNvPr id="0" name=""/>
        <dsp:cNvSpPr/>
      </dsp:nvSpPr>
      <dsp:spPr>
        <a:xfrm>
          <a:off x="787100" y="2447814"/>
          <a:ext cx="4460239" cy="1049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Some could be more intertwined or separate i.e. more or less intersectional.</a:t>
          </a:r>
          <a:endParaRPr lang="en-US" sz="1700" kern="1200"/>
        </a:p>
      </dsp:txBody>
      <dsp:txXfrm>
        <a:off x="817826" y="2478540"/>
        <a:ext cx="3323345" cy="987611"/>
      </dsp:txXfrm>
    </dsp:sp>
    <dsp:sp modelId="{A2ECF0DC-F079-4CA3-8412-A84BDDEAD7A7}">
      <dsp:nvSpPr>
        <dsp:cNvPr id="0" name=""/>
        <dsp:cNvSpPr/>
      </dsp:nvSpPr>
      <dsp:spPr>
        <a:xfrm>
          <a:off x="3778347" y="795539"/>
          <a:ext cx="681891" cy="68189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3931772" y="795539"/>
        <a:ext cx="375041" cy="513123"/>
      </dsp:txXfrm>
    </dsp:sp>
    <dsp:sp modelId="{43228CB0-438D-47CA-891C-78EA0FD4EC15}">
      <dsp:nvSpPr>
        <dsp:cNvPr id="0" name=""/>
        <dsp:cNvSpPr/>
      </dsp:nvSpPr>
      <dsp:spPr>
        <a:xfrm>
          <a:off x="4171898" y="2012453"/>
          <a:ext cx="681891" cy="681891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/>
        </a:p>
      </dsp:txBody>
      <dsp:txXfrm>
        <a:off x="4325323" y="2012453"/>
        <a:ext cx="375041" cy="5131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243B49-9A69-4647-BD56-A6906706C27C}">
      <dsp:nvSpPr>
        <dsp:cNvPr id="0" name=""/>
        <dsp:cNvSpPr/>
      </dsp:nvSpPr>
      <dsp:spPr>
        <a:xfrm>
          <a:off x="0" y="0"/>
          <a:ext cx="9288654" cy="125784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Fill in the third tier of impacts of your identity facets in the workplace. </a:t>
          </a:r>
          <a:endParaRPr lang="en-US" sz="2200" kern="1200"/>
        </a:p>
      </dsp:txBody>
      <dsp:txXfrm>
        <a:off x="36841" y="36841"/>
        <a:ext cx="7931345" cy="1184159"/>
      </dsp:txXfrm>
    </dsp:sp>
    <dsp:sp modelId="{D030B5CB-46DC-4A8D-9528-FB9B449B8734}">
      <dsp:nvSpPr>
        <dsp:cNvPr id="0" name=""/>
        <dsp:cNvSpPr/>
      </dsp:nvSpPr>
      <dsp:spPr>
        <a:xfrm>
          <a:off x="819587" y="1467481"/>
          <a:ext cx="9288654" cy="125784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Context and factors within the workplace can also influence the impacts of your personal identity. </a:t>
          </a:r>
          <a:endParaRPr lang="en-US" sz="2200" kern="1200"/>
        </a:p>
      </dsp:txBody>
      <dsp:txXfrm>
        <a:off x="856428" y="1504322"/>
        <a:ext cx="7577788" cy="1184159"/>
      </dsp:txXfrm>
    </dsp:sp>
    <dsp:sp modelId="{80B41FE0-78B7-4E53-B75F-16E86955AD28}">
      <dsp:nvSpPr>
        <dsp:cNvPr id="0" name=""/>
        <dsp:cNvSpPr/>
      </dsp:nvSpPr>
      <dsp:spPr>
        <a:xfrm>
          <a:off x="1639174" y="2934963"/>
          <a:ext cx="9288654" cy="125784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You may want to separately note how your current workplace contexts influence these impacts, or reflect on changes between previous and current contexts and impacts.</a:t>
          </a:r>
          <a:endParaRPr lang="en-US" sz="2200" kern="1200"/>
        </a:p>
      </dsp:txBody>
      <dsp:txXfrm>
        <a:off x="1676015" y="2971804"/>
        <a:ext cx="7577788" cy="1184159"/>
      </dsp:txXfrm>
    </dsp:sp>
    <dsp:sp modelId="{9C5F3622-3921-4644-9D26-DEF9160E8555}">
      <dsp:nvSpPr>
        <dsp:cNvPr id="0" name=""/>
        <dsp:cNvSpPr/>
      </dsp:nvSpPr>
      <dsp:spPr>
        <a:xfrm>
          <a:off x="8471057" y="953863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8655016" y="953863"/>
        <a:ext cx="449678" cy="615241"/>
      </dsp:txXfrm>
    </dsp:sp>
    <dsp:sp modelId="{6FA430C5-3BB3-4EC8-8A9D-1E81439F1199}">
      <dsp:nvSpPr>
        <dsp:cNvPr id="0" name=""/>
        <dsp:cNvSpPr/>
      </dsp:nvSpPr>
      <dsp:spPr>
        <a:xfrm>
          <a:off x="9290644" y="2412959"/>
          <a:ext cx="817596" cy="817596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9474603" y="2412959"/>
        <a:ext cx="449678" cy="6152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A1FDE-A725-4B78-8B7C-5B1659FE0CFC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88468-FBE2-4FD4-A213-7AE687F73A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088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77/1609406919870075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Jacobson, D., &amp; Mustafa, N. (2019). Social Identity Map: A Reflexivity Tool for Practicing Explicit Positionality in Critical Qualitative Research. 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 Journal of Qualitative Methods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GB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https://doi.org/10.1177/1609406919870075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88468-FBE2-4FD4-A213-7AE687F73A7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935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1235ec9bd102a0b7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685800"/>
            <a:ext cx="5299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1235ec9bd102a0b7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3040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88468-FBE2-4FD4-A213-7AE687F73A7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091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8B7AA-8AE1-89BE-EFA6-B120A71D7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9D96B1-ABE7-089D-1FF8-A860FB31F4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883DC3-80F8-0696-3918-250C7D16B5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782B9-5B1A-DA93-ABBE-19474654D6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88468-FBE2-4FD4-A213-7AE687F73A7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96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CF707C-BE2B-FCCC-FFB5-D2E0C5357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3DDD65-E755-F07E-6E43-1BD8AEA4B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434B69-AFB0-BD3B-3316-AC55DBEF6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A51A2-E889-4C55-BA23-3D9DE014BD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388468-FBE2-4FD4-A213-7AE687F73A7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084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8206B-E1FA-73B2-4F04-6D12FE1D8C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96EC61-64BA-9598-7493-86A924C801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35610-F11F-4433-8BFE-4A7DD4D04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70122-2631-64E9-60F1-90E22ED19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F7D1-C8F2-AF66-49C7-024A5C00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210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B7D69-5D8F-2486-CCD1-839D649E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C78DDC-9523-37D1-936D-535D9D123F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6DA02-20DF-B3B0-B634-FDAA424FC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938829-5A0E-55D1-027F-AD7CA1F84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AEC4C-8916-D012-3BB8-1C3C70DB7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922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08AD3-89A2-A9C9-F4E9-C851D3782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3971A2-C5C1-01BB-C91B-E1AAD2B59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97C95-5FAF-857D-7710-3EA7FEC9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FFA4F-A689-D88D-3B11-E5A99528E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67EDE0-EBD7-51BC-4275-E1839F625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918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0A736-9FE8-31B7-6917-4A5FAFE2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C5D69-A5A5-2470-EAED-598413D14E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90163D-39A9-DA52-E4B1-0D2D0337B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FA826B-E048-7E55-D3DE-422FE3C46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2FF1E-0DB7-F912-B699-1A9BE01D3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87776F-A1C4-A8B8-085D-62B172AE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332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6613C-11E8-AB85-BD31-98E71EF0F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D3C5D-5E29-7DE0-2441-35939B273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705635-365A-07AB-9D53-CF4B12BEC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C54E51-E942-30A0-B734-5FCDEBF46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3E4204-63F3-0714-0510-C70C2E13A7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A59CBE-1D12-2040-8777-CD5ED1CA9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1F75DE-2735-6701-4756-C17943594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8F6540-179C-E34A-45A5-ADD6E57E6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50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20090-C1DA-7EB2-C658-A57474246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A09F4-281D-21EC-B06A-A4F3CA5E2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BFBC8D-ACED-1408-19D2-9C0F444B6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8516BA-58DA-2C5A-16B8-38A95172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186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8E8B1C-63C0-64DB-AEFB-1741D77CA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74FB0F-09CE-CB7F-7AB2-E96104146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C144B-AEF6-A912-AFA2-E77A154BB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47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CAF9-6CD5-BC03-2A95-E8270BAA0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FC13F-8D76-3849-ED4F-853FF3EED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E23AC-F83D-1042-EA9B-961334D7B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F1855-019B-2323-C695-91CA2E97D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5BD00-0201-430D-FD8F-D37824E4D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4BAFC-2EF6-6DA4-2475-7E082F5D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09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DF1B9-25F7-18E2-FD5F-906BD4F35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545DEB-C632-95FC-12AF-866739EEA6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6288C-A222-D345-6F9C-E637C7714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E02B6-5B49-29A0-403A-1B1E2038A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F52D7-9BB3-D1C6-1A02-1A7D15272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1F7B1-ADA6-F1A3-FD94-11BACCC9E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209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C0CA-DC21-9CAE-16F8-6881532D7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45DF1B-79AC-A148-7898-A699172722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A524E-A4D1-75AA-3582-57074E7F01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DEDCE-D39B-8287-3678-15E000509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E13AD-A7D7-A47A-7682-26F76FEFA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198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E9161-FA19-37ED-7238-BA121E9330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3ED059-F9D6-24DD-0A81-7F050775BD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1C239B-274E-09A4-369D-5AD61C128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84BED-572F-A365-D4CE-AA6666A9C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0A963-8D1E-ACE2-8E79-42C3CD448F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849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8156C5-B913-F355-207B-EA3647ED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BF5ADF-59C2-E310-4837-3900AC8181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EBA4C-EEB5-ED1D-4247-7C59D109DB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243FCD-2680-46A7-8465-147F4D473D08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2AC3A-A9EC-ACC7-E151-C2EAD6C7C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595A8-0E6F-C097-08A8-B4FD63606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05D6BE-8B63-4659-B354-96A74A0CB2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602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5412-E99E-DE18-8650-B4E40E05F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6344"/>
            <a:ext cx="9144000" cy="6016751"/>
          </a:xfrm>
        </p:spPr>
        <p:txBody>
          <a:bodyPr anchor="t">
            <a:normAutofit fontScale="90000"/>
          </a:bodyPr>
          <a:lstStyle/>
          <a:p>
            <a:pPr>
              <a:lnSpc>
                <a:spcPct val="115000"/>
              </a:lnSpc>
            </a:pPr>
            <a:br>
              <a:rPr lang="en-GB" sz="40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40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4000" dirty="0">
                <a:solidFill>
                  <a:schemeClr val="bg2">
                    <a:lumMod val="1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44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10:00 – 10:45 </a:t>
            </a:r>
            <a:br>
              <a:rPr lang="en-GB" sz="44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44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Maria King</a:t>
            </a:r>
            <a:br>
              <a:rPr lang="en-GB" sz="44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44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Reflecting on Intersectionality</a:t>
            </a:r>
            <a:br>
              <a:rPr lang="en-GB" sz="4000" dirty="0">
                <a:solidFill>
                  <a:schemeClr val="bg2">
                    <a:lumMod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60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058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BB5E11-E10E-6D89-BA82-9F7AF9446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GB" sz="4000"/>
              <a:t>Reflecting on Intersectionality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56B0A-69B2-0895-1597-B9E51B7149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/>
          </a:bodyPr>
          <a:lstStyle/>
          <a:p>
            <a:r>
              <a:rPr lang="en-GB" sz="2000"/>
              <a:t>The way we view and interpret the world depends on our individual social identities. </a:t>
            </a:r>
          </a:p>
          <a:p>
            <a:endParaRPr lang="en-GB" sz="2000"/>
          </a:p>
          <a:p>
            <a:r>
              <a:rPr lang="en-GB" sz="2000"/>
              <a:t>Explicitly identifying and reflecting on our identities and intersectionality can help us to identify the impacts of this on us more generally, and in a workplace context.</a:t>
            </a:r>
          </a:p>
          <a:p>
            <a:endParaRPr lang="en-GB" sz="2000"/>
          </a:p>
          <a:p>
            <a:r>
              <a:rPr lang="en-GB" sz="2000"/>
              <a:t>This can help us identify potential challenges we may experience in the workplace. </a:t>
            </a:r>
          </a:p>
        </p:txBody>
      </p:sp>
      <p:pic>
        <p:nvPicPr>
          <p:cNvPr id="5" name="Picture 4" descr="White arrows going to the red target">
            <a:extLst>
              <a:ext uri="{FF2B5EF4-FFF2-40B4-BE49-F238E27FC236}">
                <a16:creationId xmlns:a16="http://schemas.microsoft.com/office/drawing/2014/main" id="{C4F583CD-DB2E-CF73-7F1A-325223AADD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838" r="6325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6548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D1718F-C51D-51DB-D95A-4EECAD7F6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GB" sz="4000"/>
              <a:t>Social Identity 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297F3-4C41-5B98-F916-6C05A9256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 following activity was developed by Jacobson and Mustafa, 2019.</a:t>
            </a:r>
          </a:p>
          <a:p>
            <a:endParaRPr lang="en-GB" sz="2000" dirty="0"/>
          </a:p>
          <a:p>
            <a:r>
              <a:rPr lang="en-GB" sz="2000" dirty="0"/>
              <a:t>Originally developed as a reflexivity tool for considering positionality as a researcher.</a:t>
            </a:r>
          </a:p>
          <a:p>
            <a:endParaRPr lang="en-GB" sz="2000" dirty="0"/>
          </a:p>
          <a:p>
            <a:r>
              <a:rPr lang="en-GB" sz="2000" dirty="0"/>
              <a:t>Adapted for the purpose of this workshop to support consideration of identity in a workplace context.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3F844-F4E2-1067-099B-E43C2B5E214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210" r="32734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56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1054912" y="530813"/>
            <a:ext cx="10195511" cy="1988971"/>
            <a:chOff x="1234676" y="5682400"/>
            <a:chExt cx="10736226" cy="2094455"/>
          </a:xfrm>
        </p:grpSpPr>
        <p:grpSp>
          <p:nvGrpSpPr>
            <p:cNvPr id="55" name="Google Shape;55;p13"/>
            <p:cNvGrpSpPr/>
            <p:nvPr/>
          </p:nvGrpSpPr>
          <p:grpSpPr>
            <a:xfrm>
              <a:off x="1234676" y="5682400"/>
              <a:ext cx="5289525" cy="2094455"/>
              <a:chOff x="1234676" y="5766450"/>
              <a:chExt cx="5289525" cy="2094455"/>
            </a:xfrm>
          </p:grpSpPr>
          <p:pic>
            <p:nvPicPr>
              <p:cNvPr id="56" name="Google Shape;56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34676" y="5766450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" name="Google Shape;57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3814497" y="5766450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8" name="Google Shape;58;p13"/>
              <p:cNvSpPr txBox="1"/>
              <p:nvPr/>
            </p:nvSpPr>
            <p:spPr>
              <a:xfrm>
                <a:off x="1989725" y="5913850"/>
                <a:ext cx="6270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6813" tIns="86813" rIns="86813" bIns="86813" anchor="t" anchorCtr="0">
                <a:noAutofit/>
              </a:bodyPr>
              <a:lstStyle/>
              <a:p>
                <a:r>
                  <a:rPr lang="en" sz="760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Class:</a:t>
                </a:r>
                <a:endParaRPr sz="760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  <p:sp>
            <p:nvSpPr>
              <p:cNvPr id="59" name="Google Shape;59;p13"/>
              <p:cNvSpPr txBox="1"/>
              <p:nvPr/>
            </p:nvSpPr>
            <p:spPr>
              <a:xfrm>
                <a:off x="4586100" y="5937575"/>
                <a:ext cx="10203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6813" tIns="86813" rIns="86813" bIns="86813" anchor="t" anchorCtr="0">
                <a:noAutofit/>
              </a:bodyPr>
              <a:lstStyle/>
              <a:p>
                <a:r>
                  <a:rPr lang="en" sz="760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Citizenship:</a:t>
                </a:r>
                <a:endParaRPr sz="760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</p:grpSp>
        <p:grpSp>
          <p:nvGrpSpPr>
            <p:cNvPr id="60" name="Google Shape;60;p13"/>
            <p:cNvGrpSpPr/>
            <p:nvPr/>
          </p:nvGrpSpPr>
          <p:grpSpPr>
            <a:xfrm>
              <a:off x="6634915" y="5682400"/>
              <a:ext cx="5335988" cy="2094455"/>
              <a:chOff x="8974140" y="5766450"/>
              <a:chExt cx="5335988" cy="2094455"/>
            </a:xfrm>
          </p:grpSpPr>
          <p:pic>
            <p:nvPicPr>
              <p:cNvPr id="61" name="Google Shape;61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8974140" y="5766450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2" name="Google Shape;62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1600424" y="5766450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3" name="Google Shape;63;p13"/>
              <p:cNvSpPr txBox="1"/>
              <p:nvPr/>
            </p:nvSpPr>
            <p:spPr>
              <a:xfrm>
                <a:off x="9730069" y="5937575"/>
                <a:ext cx="10203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6813" tIns="86813" rIns="86813" bIns="86813" anchor="t" anchorCtr="0">
                <a:noAutofit/>
              </a:bodyPr>
              <a:lstStyle/>
              <a:p>
                <a:r>
                  <a:rPr lang="en" sz="760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Age/Generation:</a:t>
                </a:r>
                <a:endParaRPr sz="760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  <p:sp>
            <p:nvSpPr>
              <p:cNvPr id="64" name="Google Shape;64;p13"/>
              <p:cNvSpPr txBox="1"/>
              <p:nvPr/>
            </p:nvSpPr>
            <p:spPr>
              <a:xfrm>
                <a:off x="12371484" y="5937575"/>
                <a:ext cx="6270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6813" tIns="86813" rIns="86813" bIns="86813" anchor="t" anchorCtr="0">
                <a:noAutofit/>
              </a:bodyPr>
              <a:lstStyle/>
              <a:p>
                <a:r>
                  <a:rPr lang="en" sz="760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Race:</a:t>
                </a:r>
                <a:endParaRPr sz="760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</p:grpSp>
      </p:grpSp>
      <p:grpSp>
        <p:nvGrpSpPr>
          <p:cNvPr id="65" name="Google Shape;65;p13"/>
          <p:cNvGrpSpPr/>
          <p:nvPr/>
        </p:nvGrpSpPr>
        <p:grpSpPr>
          <a:xfrm>
            <a:off x="2286318" y="2552019"/>
            <a:ext cx="7732700" cy="2024672"/>
            <a:chOff x="735608" y="2647387"/>
            <a:chExt cx="7999220" cy="2094455"/>
          </a:xfrm>
        </p:grpSpPr>
        <p:grpSp>
          <p:nvGrpSpPr>
            <p:cNvPr id="66" name="Google Shape;66;p13"/>
            <p:cNvGrpSpPr/>
            <p:nvPr/>
          </p:nvGrpSpPr>
          <p:grpSpPr>
            <a:xfrm>
              <a:off x="735608" y="2647387"/>
              <a:ext cx="5289525" cy="2094455"/>
              <a:chOff x="10370545" y="12"/>
              <a:chExt cx="5289525" cy="2094455"/>
            </a:xfrm>
          </p:grpSpPr>
          <p:pic>
            <p:nvPicPr>
              <p:cNvPr id="67" name="Google Shape;67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370545" y="12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8" name="Google Shape;68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2950366" y="12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9" name="Google Shape;69;p13"/>
              <p:cNvSpPr txBox="1"/>
              <p:nvPr/>
            </p:nvSpPr>
            <p:spPr>
              <a:xfrm>
                <a:off x="13770104" y="165654"/>
                <a:ext cx="13029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8381" tIns="88381" rIns="88381" bIns="88381" anchor="t" anchorCtr="0">
                <a:noAutofit/>
              </a:bodyPr>
              <a:lstStyle/>
              <a:p>
                <a:r>
                  <a:rPr lang="en" sz="773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Sexual Orientation:</a:t>
                </a:r>
                <a:endParaRPr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  <p:sp>
            <p:nvSpPr>
              <p:cNvPr id="70" name="Google Shape;70;p13"/>
              <p:cNvSpPr txBox="1"/>
              <p:nvPr/>
            </p:nvSpPr>
            <p:spPr>
              <a:xfrm>
                <a:off x="11133154" y="165649"/>
                <a:ext cx="10203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8381" tIns="88381" rIns="88381" bIns="88381" anchor="t" anchorCtr="0">
                <a:noAutofit/>
              </a:bodyPr>
              <a:lstStyle/>
              <a:p>
                <a:r>
                  <a:rPr lang="en" sz="773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Cis/Trans:</a:t>
                </a:r>
                <a:endParaRPr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</p:grpSp>
        <p:grpSp>
          <p:nvGrpSpPr>
            <p:cNvPr id="71" name="Google Shape;71;p13"/>
            <p:cNvGrpSpPr/>
            <p:nvPr/>
          </p:nvGrpSpPr>
          <p:grpSpPr>
            <a:xfrm>
              <a:off x="6025124" y="2647387"/>
              <a:ext cx="2709704" cy="2094455"/>
              <a:chOff x="6726174" y="2883237"/>
              <a:chExt cx="2709704" cy="2094455"/>
            </a:xfrm>
          </p:grpSpPr>
          <p:pic>
            <p:nvPicPr>
              <p:cNvPr id="72" name="Google Shape;72;p13" title="Untitled_Artwork (4).png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6726174" y="2883237"/>
                <a:ext cx="2709704" cy="20944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3" name="Google Shape;73;p13"/>
              <p:cNvSpPr txBox="1"/>
              <p:nvPr/>
            </p:nvSpPr>
            <p:spPr>
              <a:xfrm>
                <a:off x="7494395" y="3048874"/>
                <a:ext cx="627000" cy="24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88381" tIns="88381" rIns="88381" bIns="88381" anchor="t" anchorCtr="0">
                <a:noAutofit/>
              </a:bodyPr>
              <a:lstStyle/>
              <a:p>
                <a:r>
                  <a:rPr lang="en" sz="773">
                    <a:solidFill>
                      <a:schemeClr val="dk1"/>
                    </a:solidFill>
                    <a:latin typeface="Work Sans"/>
                    <a:ea typeface="Work Sans"/>
                    <a:cs typeface="Work Sans"/>
                    <a:sym typeface="Work Sans"/>
                  </a:rPr>
                  <a:t>Gender:</a:t>
                </a:r>
                <a:endParaRPr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endParaRPr>
              </a:p>
            </p:txBody>
          </p:sp>
        </p:grpSp>
      </p:grpSp>
      <p:grpSp>
        <p:nvGrpSpPr>
          <p:cNvPr id="74" name="Google Shape;74;p13"/>
          <p:cNvGrpSpPr/>
          <p:nvPr/>
        </p:nvGrpSpPr>
        <p:grpSpPr>
          <a:xfrm>
            <a:off x="1054979" y="4721501"/>
            <a:ext cx="10195377" cy="2024684"/>
            <a:chOff x="-4" y="12"/>
            <a:chExt cx="10546776" cy="2094468"/>
          </a:xfrm>
        </p:grpSpPr>
        <p:pic>
          <p:nvPicPr>
            <p:cNvPr id="75" name="Google Shape;75;p13" title="Untitled_Artwork (4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837069" y="25"/>
              <a:ext cx="2709704" cy="20944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13"/>
            <p:cNvSpPr txBox="1"/>
            <p:nvPr/>
          </p:nvSpPr>
          <p:spPr>
            <a:xfrm>
              <a:off x="8605159" y="171150"/>
              <a:ext cx="627000" cy="2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8381" tIns="88381" rIns="88381" bIns="88381" anchor="t" anchorCtr="0">
              <a:noAutofit/>
            </a:bodyPr>
            <a:lstStyle/>
            <a:p>
              <a:r>
                <a:rPr lang="en"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rPr>
                <a:t>Ability:</a:t>
              </a:r>
              <a:endParaRPr sz="773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77" name="Google Shape;77;p13" title="Untitled_Artwork (4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10903" y="12"/>
              <a:ext cx="2709704" cy="2094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78;p13" title="Untitled_Artwork (4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4" y="12"/>
              <a:ext cx="2709704" cy="209445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79;p13" title="Untitled_Artwork (4)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579817" y="12"/>
              <a:ext cx="2709704" cy="20944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13"/>
            <p:cNvSpPr txBox="1"/>
            <p:nvPr/>
          </p:nvSpPr>
          <p:spPr>
            <a:xfrm>
              <a:off x="5994860" y="165649"/>
              <a:ext cx="1020300" cy="2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8381" tIns="88381" rIns="88381" bIns="88381" anchor="t" anchorCtr="0">
              <a:noAutofit/>
            </a:bodyPr>
            <a:lstStyle/>
            <a:p>
              <a:r>
                <a:rPr lang="en"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rPr>
                <a:t>Spiritual Beliefs:</a:t>
              </a:r>
              <a:endParaRPr sz="773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81" name="Google Shape;81;p13"/>
            <p:cNvSpPr txBox="1"/>
            <p:nvPr/>
          </p:nvSpPr>
          <p:spPr>
            <a:xfrm>
              <a:off x="3353088" y="165654"/>
              <a:ext cx="1262400" cy="2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8381" tIns="88381" rIns="88381" bIns="88381" anchor="t" anchorCtr="0">
              <a:noAutofit/>
            </a:bodyPr>
            <a:lstStyle/>
            <a:p>
              <a:r>
                <a:rPr lang="en"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rPr>
                <a:t>Neuro-Identity:</a:t>
              </a:r>
              <a:endParaRPr sz="773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sp>
          <p:nvSpPr>
            <p:cNvPr id="82" name="Google Shape;82;p13"/>
            <p:cNvSpPr txBox="1"/>
            <p:nvPr/>
          </p:nvSpPr>
          <p:spPr>
            <a:xfrm>
              <a:off x="735604" y="165654"/>
              <a:ext cx="1595100" cy="247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8381" tIns="88381" rIns="88381" bIns="88381" anchor="t" anchorCtr="0">
              <a:noAutofit/>
            </a:bodyPr>
            <a:lstStyle/>
            <a:p>
              <a:r>
                <a:rPr lang="en" sz="773">
                  <a:solidFill>
                    <a:schemeClr val="dk1"/>
                  </a:solidFill>
                  <a:latin typeface="Work Sans"/>
                  <a:ea typeface="Work Sans"/>
                  <a:cs typeface="Work Sans"/>
                  <a:sym typeface="Work Sans"/>
                </a:rPr>
                <a:t>Professional Identity:</a:t>
              </a:r>
              <a:endParaRPr sz="773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endParaRPr>
            </a:p>
          </p:txBody>
        </p:sp>
      </p:grpSp>
      <p:sp>
        <p:nvSpPr>
          <p:cNvPr id="83" name="Google Shape;83;p13"/>
          <p:cNvSpPr txBox="1"/>
          <p:nvPr/>
        </p:nvSpPr>
        <p:spPr>
          <a:xfrm>
            <a:off x="978764" y="2939506"/>
            <a:ext cx="1490523" cy="21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2335" tIns="62335" rIns="62335" bIns="62335" anchor="t" anchorCtr="0">
            <a:noAutofit/>
          </a:bodyPr>
          <a:lstStyle/>
          <a:p>
            <a:r>
              <a:rPr lang="en" sz="75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Tier 1:</a:t>
            </a:r>
            <a:r>
              <a:rPr lang="en" sz="75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Facets of social </a:t>
            </a:r>
            <a:br>
              <a:rPr lang="en" sz="75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</a:br>
            <a:r>
              <a:rPr lang="en" sz="75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identity </a:t>
            </a:r>
            <a:endParaRPr sz="75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84" name="Google Shape;84;p13"/>
          <p:cNvSpPr txBox="1"/>
          <p:nvPr/>
        </p:nvSpPr>
        <p:spPr>
          <a:xfrm>
            <a:off x="978764" y="3571559"/>
            <a:ext cx="1155477" cy="21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2335" tIns="62335" rIns="62335" bIns="62335" anchor="t" anchorCtr="0">
            <a:noAutofit/>
          </a:bodyPr>
          <a:lstStyle/>
          <a:p>
            <a:r>
              <a:rPr lang="en" sz="750" b="1" dirty="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Tier 2:</a:t>
            </a:r>
            <a:r>
              <a:rPr lang="en" sz="750" dirty="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Broad impacts of each facet</a:t>
            </a:r>
            <a:endParaRPr sz="750" dirty="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978764" y="4043650"/>
            <a:ext cx="1155477" cy="21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2335" tIns="62335" rIns="62335" bIns="62335" anchor="t" anchorCtr="0">
            <a:noAutofit/>
          </a:bodyPr>
          <a:lstStyle/>
          <a:p>
            <a:r>
              <a:rPr lang="en" sz="750" b="1" dirty="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Tier 3: </a:t>
            </a:r>
            <a:r>
              <a:rPr lang="en" sz="750" dirty="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Impacts in the workplace</a:t>
            </a:r>
            <a:endParaRPr sz="750" dirty="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137377" y="63699"/>
            <a:ext cx="4492841" cy="21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2335" tIns="62335" rIns="62335" bIns="62335" anchor="t" anchorCtr="0">
            <a:noAutofit/>
          </a:bodyPr>
          <a:lstStyle/>
          <a:p>
            <a:r>
              <a:rPr lang="en" sz="750" b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Social Identity Map | </a:t>
            </a:r>
            <a:r>
              <a:rPr lang="en" sz="750" i="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Adapted from Jacobson and Mustafa, 2019</a:t>
            </a:r>
            <a:endParaRPr sz="750" i="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857768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One in a crowd">
            <a:extLst>
              <a:ext uri="{FF2B5EF4-FFF2-40B4-BE49-F238E27FC236}">
                <a16:creationId xmlns:a16="http://schemas.microsoft.com/office/drawing/2014/main" id="{C5E9E099-1A2D-4940-FDFB-FD57944590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512" r="1632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9757CC-79D1-3719-7617-6F18FA774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GB" sz="4000"/>
              <a:t>Task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6BDE0-9AEE-FD79-4124-4E8156ADB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0" y="2503171"/>
            <a:ext cx="6035040" cy="3949144"/>
          </a:xfrm>
        </p:spPr>
        <p:txBody>
          <a:bodyPr anchor="ctr">
            <a:normAutofit/>
          </a:bodyPr>
          <a:lstStyle/>
          <a:p>
            <a:r>
              <a:rPr lang="en-GB" sz="2000" dirty="0"/>
              <a:t>Fill in the current facets of your identity in the first tier. </a:t>
            </a:r>
          </a:p>
          <a:p>
            <a:endParaRPr lang="en-GB" sz="2000" dirty="0"/>
          </a:p>
          <a:p>
            <a:r>
              <a:rPr lang="en-GB" sz="2000" dirty="0"/>
              <a:t>Can complete as many or few as you like and can add extra boxes or change facets where relevant. </a:t>
            </a:r>
          </a:p>
          <a:p>
            <a:endParaRPr lang="en-GB" sz="2000" dirty="0"/>
          </a:p>
          <a:p>
            <a:r>
              <a:rPr lang="en-GB" sz="2000" dirty="0"/>
              <a:t>E.g. may want to include employment status, nationality, political affiliation </a:t>
            </a:r>
          </a:p>
          <a:p>
            <a:endParaRPr lang="en-GB" sz="2000" dirty="0"/>
          </a:p>
          <a:p>
            <a:r>
              <a:rPr lang="en-GB" sz="2000" dirty="0"/>
              <a:t>Can choose to discuss as much or as little with others on your table.</a:t>
            </a:r>
          </a:p>
        </p:txBody>
      </p:sp>
    </p:spTree>
    <p:extLst>
      <p:ext uri="{BB962C8B-B14F-4D97-AF65-F5344CB8AC3E}">
        <p14:creationId xmlns:p14="http://schemas.microsoft.com/office/powerpoint/2010/main" val="169429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AEFBDF-6FF7-763C-EA2B-B7D4D843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3D art of a person">
            <a:extLst>
              <a:ext uri="{FF2B5EF4-FFF2-40B4-BE49-F238E27FC236}">
                <a16:creationId xmlns:a16="http://schemas.microsoft.com/office/drawing/2014/main" id="{2790EA2D-6C68-147F-DA3C-093B8A9A3A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111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AC008F-7641-8720-78A1-AA39B8D35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en-GB" sz="4000"/>
              <a:t>Task 2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EA826868-6B98-3FB6-BECE-3EC078A8432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15317" y="2743200"/>
          <a:ext cx="5247340" cy="3496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55581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8714C-F2A6-F316-369D-50E1037E2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2561C-A9E9-EA77-F824-F1B61D7C7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Task 3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699CD2-85A9-52AF-F7A7-667D273410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343670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69602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720440-0F79-6FB5-C719-B7F7D1A4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en-GB" sz="400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6A32D-DF85-2495-2E2A-2A314FC3A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045970"/>
            <a:ext cx="5627570" cy="4194109"/>
          </a:xfrm>
        </p:spPr>
        <p:txBody>
          <a:bodyPr anchor="ctr">
            <a:normAutofit/>
          </a:bodyPr>
          <a:lstStyle/>
          <a:p>
            <a:r>
              <a:rPr lang="en-GB" sz="2000" dirty="0"/>
              <a:t>Our social identities can change over time, particularly in some aspects more so than others.</a:t>
            </a:r>
          </a:p>
          <a:p>
            <a:endParaRPr lang="en-GB" sz="2000" dirty="0"/>
          </a:p>
          <a:p>
            <a:r>
              <a:rPr lang="en-GB" sz="2000" dirty="0"/>
              <a:t>You may want to revisit the identity map at a future point to reflect on whether anything has changed for you, either in terms of your identity or impacts.</a:t>
            </a:r>
          </a:p>
          <a:p>
            <a:endParaRPr lang="en-GB" sz="2000" dirty="0"/>
          </a:p>
          <a:p>
            <a:r>
              <a:rPr lang="en-GB" sz="2000" dirty="0"/>
              <a:t>Other external factors including your workplace context could also change how facets of your identity impact your more generally or in the workplace. </a:t>
            </a:r>
          </a:p>
        </p:txBody>
      </p:sp>
      <p:pic>
        <p:nvPicPr>
          <p:cNvPr id="5" name="Picture 4" descr="Person pointing on a map">
            <a:extLst>
              <a:ext uri="{FF2B5EF4-FFF2-40B4-BE49-F238E27FC236}">
                <a16:creationId xmlns:a16="http://schemas.microsoft.com/office/drawing/2014/main" id="{276FA1A3-1E00-1442-C138-0AEFC35F96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276" r="29887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46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deaeda8-c81d-45ce-863e-5232a535b7cb}" enabled="0" method="" siteId="{bdeaeda8-c81d-45ce-863e-5232a535b7c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482</Words>
  <Application>Microsoft Office PowerPoint</Application>
  <PresentationFormat>Widescreen</PresentationFormat>
  <Paragraphs>55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Work Sans</vt:lpstr>
      <vt:lpstr>Office Theme</vt:lpstr>
      <vt:lpstr>   10:00 – 10:45  Maria King Reflecting on Intersectionality  </vt:lpstr>
      <vt:lpstr>Reflecting on Intersectionality </vt:lpstr>
      <vt:lpstr>Social Identity Map</vt:lpstr>
      <vt:lpstr>PowerPoint Presentation</vt:lpstr>
      <vt:lpstr>Task 1</vt:lpstr>
      <vt:lpstr>Task 2</vt:lpstr>
      <vt:lpstr>Task 3</vt:lpstr>
      <vt:lpstr>Summary</vt:lpstr>
    </vt:vector>
  </TitlesOfParts>
  <Company>University of Leeds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King</dc:creator>
  <cp:lastModifiedBy>Maria King</cp:lastModifiedBy>
  <cp:revision>4</cp:revision>
  <dcterms:created xsi:type="dcterms:W3CDTF">2025-03-25T13:56:27Z</dcterms:created>
  <dcterms:modified xsi:type="dcterms:W3CDTF">2026-10-26T13:27:28Z</dcterms:modified>
</cp:coreProperties>
</file>