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337" r:id="rId2"/>
    <p:sldId id="327" r:id="rId3"/>
    <p:sldId id="326" r:id="rId4"/>
    <p:sldId id="329" r:id="rId5"/>
    <p:sldId id="328" r:id="rId6"/>
    <p:sldId id="334" r:id="rId7"/>
    <p:sldId id="339" r:id="rId8"/>
    <p:sldId id="332" r:id="rId9"/>
    <p:sldId id="340" r:id="rId10"/>
    <p:sldId id="289" r:id="rId11"/>
    <p:sldId id="32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6DD"/>
    <a:srgbClr val="CC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43922" autoAdjust="0"/>
  </p:normalViewPr>
  <p:slideViewPr>
    <p:cSldViewPr snapToGrid="0">
      <p:cViewPr varScale="1">
        <p:scale>
          <a:sx n="48" d="100"/>
          <a:sy n="48" d="100"/>
        </p:scale>
        <p:origin x="2994" y="54"/>
      </p:cViewPr>
      <p:guideLst/>
    </p:cSldViewPr>
  </p:slideViewPr>
  <p:outlineViewPr>
    <p:cViewPr>
      <p:scale>
        <a:sx n="33" d="100"/>
        <a:sy n="33" d="100"/>
      </p:scale>
      <p:origin x="0" y="-1294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84A03C-2247-4F51-B560-976E07DD4E39}" type="datetimeFigureOut">
              <a:rPr lang="en-GB" smtClean="0"/>
              <a:t>19/10/2026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75C90D-569F-4923-8987-AAF255D61AC1}" type="slidenum">
              <a:rPr lang="en-GB" smtClean="0"/>
              <a:t>‹#›</a:t>
            </a:fld>
            <a:endParaRPr lang="en-GB" dirty="0"/>
          </a:p>
        </p:txBody>
      </p:sp>
    </p:spTree>
    <p:extLst>
      <p:ext uri="{BB962C8B-B14F-4D97-AF65-F5344CB8AC3E}">
        <p14:creationId xmlns:p14="http://schemas.microsoft.com/office/powerpoint/2010/main" val="26240549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Introduce self and pronouns</a:t>
            </a:r>
          </a:p>
          <a:p>
            <a:endParaRPr lang="en-GB" dirty="0"/>
          </a:p>
          <a:p>
            <a:r>
              <a:rPr lang="en-GB" dirty="0"/>
              <a:t>Explain image</a:t>
            </a:r>
          </a:p>
          <a:p>
            <a:endParaRPr lang="en-GB" dirty="0"/>
          </a:p>
          <a:p>
            <a:r>
              <a:rPr lang="en-GB" dirty="0"/>
              <a:t>I apologise in advance if I forget anything halfway through a sentence – however this will mean I’m demonstrating the haze in real time! So please bear with me if I need to regroup.</a:t>
            </a:r>
          </a:p>
          <a:p>
            <a:endParaRPr lang="en-GB" dirty="0"/>
          </a:p>
          <a:p>
            <a:endParaRPr lang="en-GB" dirty="0"/>
          </a:p>
        </p:txBody>
      </p:sp>
      <p:sp>
        <p:nvSpPr>
          <p:cNvPr id="4" name="Slide Number Placeholder 3"/>
          <p:cNvSpPr>
            <a:spLocks noGrp="1"/>
          </p:cNvSpPr>
          <p:nvPr>
            <p:ph type="sldNum" sz="quarter" idx="5"/>
          </p:nvPr>
        </p:nvSpPr>
        <p:spPr/>
        <p:txBody>
          <a:bodyPr/>
          <a:lstStyle/>
          <a:p>
            <a:fld id="{4A75C90D-569F-4923-8987-AAF255D61AC1}" type="slidenum">
              <a:rPr lang="en-GB" smtClean="0"/>
              <a:t>1</a:t>
            </a:fld>
            <a:endParaRPr lang="en-GB" dirty="0"/>
          </a:p>
        </p:txBody>
      </p:sp>
    </p:spTree>
    <p:extLst>
      <p:ext uri="{BB962C8B-B14F-4D97-AF65-F5344CB8AC3E}">
        <p14:creationId xmlns:p14="http://schemas.microsoft.com/office/powerpoint/2010/main" val="2200847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Today I’m going to talk about the haze of forgetfulness and how that fog from overlapping conditions can affect us at work, through our career and how we can navigate the journey, together with help, support, understanding and kindness.</a:t>
            </a:r>
          </a:p>
        </p:txBody>
      </p:sp>
      <p:sp>
        <p:nvSpPr>
          <p:cNvPr id="4" name="Slide Number Placeholder 3"/>
          <p:cNvSpPr>
            <a:spLocks noGrp="1"/>
          </p:cNvSpPr>
          <p:nvPr>
            <p:ph type="sldNum" sz="quarter" idx="5"/>
          </p:nvPr>
        </p:nvSpPr>
        <p:spPr/>
        <p:txBody>
          <a:bodyPr/>
          <a:lstStyle/>
          <a:p>
            <a:fld id="{4A75C90D-569F-4923-8987-AAF255D61AC1}" type="slidenum">
              <a:rPr lang="en-GB" smtClean="0"/>
              <a:t>2</a:t>
            </a:fld>
            <a:endParaRPr lang="en-GB" dirty="0"/>
          </a:p>
        </p:txBody>
      </p:sp>
    </p:spTree>
    <p:extLst>
      <p:ext uri="{BB962C8B-B14F-4D97-AF65-F5344CB8AC3E}">
        <p14:creationId xmlns:p14="http://schemas.microsoft.com/office/powerpoint/2010/main" val="3739722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Explain images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 live with the hidden disabilities of Fibromyalgia, Meares‑Irlen Syndrome, and entered menopause a few years ago.</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 was finally diagnosed with fibromyalgia in 2002 after having a car accident in 1992. The main symptoms are chronic fatigue, brain fog, trouble concentrating, muscle pain and low mood. My symptoms vary from day to day, hour by hour, from being relatively ok and able to get around to doing a Bambi impression where my legs give way and I’m deposited on the floor! I use a walking stick and mobility scooter when needs allow, but when I don’t there doesn’t look much wrong with me.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relation to the Meares Irlen – big bold red letters on a page always lifted off the page and wandered around, but I just thought that was normal growing up! Similarly having to re-read sentences and losing my place were also common but in the 80s were just seen as me being not very good at school and not academically bright! I’d also struggled with bright lighting, having dimmer switches fitted at home and work, using overlays at work, changing the background colour on documents, wearing sunglasses on overcast days, getting a green filter on my glasses to cope with headlights driving at night. The issue came to a head though with the EU directive changing light bulbs to LEDs. It was an Access to Work advisor that suggested I had visual stress in 2019. Once I got my Irlen lenses, interestingly some of the fibromyalgia symptoms weren’t as bad.  The lenses help with processing visual information, reading, processing information, brain fog and fatigue but I do need to keep checking my colour as it can change.</a:t>
            </a:r>
          </a:p>
          <a:p>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So, the brain fog and cognitive dysfunction from both conditions already made it hard to tell where one ended and the other began before menopause joined the mix. </a:t>
            </a:r>
          </a:p>
          <a:p>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4A75C90D-569F-4923-8987-AAF255D61AC1}" type="slidenum">
              <a:rPr lang="en-GB" smtClean="0"/>
              <a:t>3</a:t>
            </a:fld>
            <a:endParaRPr lang="en-GB" dirty="0"/>
          </a:p>
        </p:txBody>
      </p:sp>
    </p:spTree>
    <p:extLst>
      <p:ext uri="{BB962C8B-B14F-4D97-AF65-F5344CB8AC3E}">
        <p14:creationId xmlns:p14="http://schemas.microsoft.com/office/powerpoint/2010/main" val="903233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remember sitting in College listening to a lecture on menopause by Dr Louise Newson and something in that talk really struck me when she said that many symptoms of the peri menopause and menopause, including widespread muscle aches, joint pain, fatigue, poor sleep, and brain fog over-lapped considerably with symptoms of fibromyalgia.</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When you add in the cognitive processing, fatigue and sensory overload of Meares Irlen on top of that, it becomes even worst!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shared haze of forgetfulness is the triple whammy of both conditions combining with the menopause and resulting in a complex list of symptoms which I’m constantly trying to unravel like a giant puzzle – one you’re trying to solve like an escape room. But where to even begin?</a:t>
            </a:r>
            <a:endParaRPr lang="en-GB" dirty="0"/>
          </a:p>
          <a:p>
            <a:endParaRPr lang="en-GB" dirty="0"/>
          </a:p>
          <a:p>
            <a:r>
              <a:rPr lang="en-GB" sz="1200" b="0" i="0" kern="1200" dirty="0">
                <a:solidFill>
                  <a:schemeClr val="tx1"/>
                </a:solidFill>
                <a:effectLst/>
                <a:latin typeface="+mn-lt"/>
                <a:ea typeface="+mn-ea"/>
                <a:cs typeface="+mn-cs"/>
              </a:rPr>
              <a:t>The symptoms all look the similar but come from different places and blur together into a melting pot!</a:t>
            </a:r>
          </a:p>
          <a:p>
            <a:r>
              <a:rPr lang="en-GB" sz="1200" b="0" kern="1200" dirty="0">
                <a:solidFill>
                  <a:schemeClr val="tx1"/>
                </a:solidFill>
                <a:effectLst/>
                <a:latin typeface="+mn-lt"/>
                <a:ea typeface="+mn-ea"/>
                <a:cs typeface="+mn-cs"/>
              </a:rPr>
              <a:t>🧠 Brain fog &amp; slowed thinking</a:t>
            </a:r>
          </a:p>
          <a:p>
            <a:r>
              <a:rPr lang="en-GB" sz="1200" b="0" kern="1200" dirty="0">
                <a:solidFill>
                  <a:schemeClr val="tx1"/>
                </a:solidFill>
                <a:effectLst/>
                <a:latin typeface="+mn-lt"/>
                <a:ea typeface="+mn-ea"/>
                <a:cs typeface="+mn-cs"/>
              </a:rPr>
              <a:t>📝 Forgetfulness &amp; memory lapses</a:t>
            </a:r>
          </a:p>
          <a:p>
            <a:r>
              <a:rPr lang="en-GB" sz="1200" b="0" kern="1200" dirty="0">
                <a:solidFill>
                  <a:schemeClr val="tx1"/>
                </a:solidFill>
                <a:effectLst/>
                <a:latin typeface="+mn-lt"/>
                <a:ea typeface="+mn-ea"/>
                <a:cs typeface="+mn-cs"/>
              </a:rPr>
              <a:t>🎯 Difficulty concentrating</a:t>
            </a:r>
          </a:p>
          <a:p>
            <a:r>
              <a:rPr lang="en-GB" sz="1200" b="0" kern="1200" dirty="0">
                <a:solidFill>
                  <a:schemeClr val="tx1"/>
                </a:solidFill>
                <a:effectLst/>
                <a:latin typeface="+mn-lt"/>
                <a:ea typeface="+mn-ea"/>
                <a:cs typeface="+mn-cs"/>
              </a:rPr>
              <a:t>😴 Persistent tiredness &amp; fatigue</a:t>
            </a:r>
          </a:p>
          <a:p>
            <a:r>
              <a:rPr lang="en-GB" sz="1200" b="0" kern="1200" dirty="0">
                <a:solidFill>
                  <a:schemeClr val="tx1"/>
                </a:solidFill>
                <a:effectLst/>
                <a:latin typeface="+mn-lt"/>
                <a:ea typeface="+mn-ea"/>
                <a:cs typeface="+mn-cs"/>
              </a:rPr>
              <a:t>🤕 Muscle, joint &amp; head pain</a:t>
            </a:r>
          </a:p>
          <a:p>
            <a:r>
              <a:rPr lang="en-GB" sz="1200" b="0" kern="1200" dirty="0">
                <a:solidFill>
                  <a:schemeClr val="tx1"/>
                </a:solidFill>
                <a:effectLst/>
                <a:latin typeface="+mn-lt"/>
                <a:ea typeface="+mn-ea"/>
                <a:cs typeface="+mn-cs"/>
              </a:rPr>
              <a:t>👁️ Sensitivity to light &amp; visual stress</a:t>
            </a:r>
          </a:p>
          <a:p>
            <a:r>
              <a:rPr lang="en-GB" sz="1200" b="0" kern="1200" dirty="0">
                <a:solidFill>
                  <a:schemeClr val="tx1"/>
                </a:solidFill>
                <a:effectLst/>
                <a:latin typeface="+mn-lt"/>
                <a:ea typeface="+mn-ea"/>
                <a:cs typeface="+mn-cs"/>
              </a:rPr>
              <a:t>💔 Self‑doubt, anxiety &amp; feeling "not myself"</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These all impact on forgetfulness, concentration, cognitive load, confidence, anxiety and day to day functioning: y</a:t>
            </a:r>
            <a:r>
              <a:rPr lang="en-GB" sz="1200" b="0" kern="1200" dirty="0">
                <a:solidFill>
                  <a:schemeClr val="tx1"/>
                </a:solidFill>
                <a:effectLst/>
                <a:latin typeface="+mn-lt"/>
                <a:ea typeface="+mn-ea"/>
                <a:cs typeface="+mn-cs"/>
              </a:rPr>
              <a:t>ou look fine but feel like you’re functioning at half capacity.</a:t>
            </a:r>
          </a:p>
          <a:p>
            <a:endParaRPr lang="en-GB" dirty="0"/>
          </a:p>
          <a:p>
            <a:endParaRPr lang="en-GB" dirty="0"/>
          </a:p>
        </p:txBody>
      </p:sp>
      <p:sp>
        <p:nvSpPr>
          <p:cNvPr id="4" name="Slide Number Placeholder 3"/>
          <p:cNvSpPr>
            <a:spLocks noGrp="1"/>
          </p:cNvSpPr>
          <p:nvPr>
            <p:ph type="sldNum" sz="quarter" idx="5"/>
          </p:nvPr>
        </p:nvSpPr>
        <p:spPr/>
        <p:txBody>
          <a:bodyPr/>
          <a:lstStyle/>
          <a:p>
            <a:fld id="{4A75C90D-569F-4923-8987-AAF255D61AC1}" type="slidenum">
              <a:rPr lang="en-GB" smtClean="0"/>
              <a:t>4</a:t>
            </a:fld>
            <a:endParaRPr lang="en-GB" dirty="0"/>
          </a:p>
        </p:txBody>
      </p:sp>
    </p:spTree>
    <p:extLst>
      <p:ext uri="{BB962C8B-B14F-4D97-AF65-F5344CB8AC3E}">
        <p14:creationId xmlns:p14="http://schemas.microsoft.com/office/powerpoint/2010/main" val="2471116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Explain image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tx1"/>
                </a:solidFill>
                <a:effectLst/>
                <a:latin typeface="+mn-lt"/>
                <a:ea typeface="+mn-ea"/>
                <a:cs typeface="+mn-cs"/>
              </a:rPr>
              <a:t>Due to the overlapping symptoms it’s not always easy for health professionals to say what causes what! So how I’m supposed to know - I don’t know!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tx1"/>
                </a:solidFill>
                <a:effectLst/>
                <a:latin typeface="+mn-lt"/>
                <a:ea typeface="+mn-ea"/>
                <a:cs typeface="+mn-cs"/>
              </a:rPr>
              <a:t>This leads to a lot of trial and error because standard </a:t>
            </a:r>
            <a:r>
              <a:rPr lang="en-GB" sz="1200" b="0" i="0" kern="1200" dirty="0">
                <a:solidFill>
                  <a:schemeClr val="tx1"/>
                </a:solidFill>
                <a:effectLst/>
                <a:latin typeface="+mn-lt"/>
                <a:ea typeface="+mn-ea"/>
                <a:cs typeface="+mn-cs"/>
              </a:rPr>
              <a:t>answers don’t fit. As a librarian, and ex NHS librarian, I can play at being Dr Google and look at relevant research and what others find useful, but they don’t always work for 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lvl="0"/>
            <a:r>
              <a:rPr lang="en-GB" sz="1200" b="0" i="0" kern="1200" dirty="0">
                <a:solidFill>
                  <a:schemeClr val="tx1"/>
                </a:solidFill>
                <a:effectLst/>
                <a:latin typeface="+mn-lt"/>
                <a:ea typeface="+mn-ea"/>
                <a:cs typeface="+mn-cs"/>
              </a:rPr>
              <a:t>There’s no single "right" medication - what medication helps one person may not suit another, tablets may interact with other medication or like me may not be suitable. Gabapentin, for example, made things worse and I lost more of my memory. I find that intolerances and the fibromyalgia make it hard for me to take medication for the condition as well as HRT. Therefore, it a case off just getting on with it or finding alternative therapies or solutions, such as kinesiology.</a:t>
            </a:r>
          </a:p>
          <a:p>
            <a:pPr lvl="0"/>
            <a:endParaRPr lang="en-GB" sz="1200" b="0" i="0" kern="1200" dirty="0">
              <a:solidFill>
                <a:schemeClr val="tx1"/>
              </a:solidFill>
              <a:effectLst/>
              <a:latin typeface="+mn-lt"/>
              <a:ea typeface="+mn-ea"/>
              <a:cs typeface="+mn-cs"/>
            </a:endParaRPr>
          </a:p>
          <a:p>
            <a:pPr lvl="0"/>
            <a:r>
              <a:rPr lang="en-GB" sz="1200" b="0" i="0" kern="1200" dirty="0">
                <a:solidFill>
                  <a:schemeClr val="tx1"/>
                </a:solidFill>
                <a:effectLst/>
                <a:latin typeface="+mn-lt"/>
                <a:ea typeface="+mn-ea"/>
                <a:cs typeface="+mn-cs"/>
              </a:rPr>
              <a:t>Some paths aren’t open to everyone, and the advice can be conflicting. You’re advised to take collagen during the menopause and magnesium, but I can’t take magnesium and it took me a while to find a marine only collogen with limited ingredients, as I can’t tolerate bovine collagen.</a:t>
            </a:r>
          </a:p>
          <a:p>
            <a:pPr lvl="0"/>
            <a:endParaRPr lang="en-GB" sz="1200" b="0" i="0" kern="1200" dirty="0">
              <a:solidFill>
                <a:schemeClr val="tx1"/>
              </a:solidFill>
              <a:effectLst/>
              <a:latin typeface="+mn-lt"/>
              <a:ea typeface="+mn-ea"/>
              <a:cs typeface="+mn-cs"/>
            </a:endParaRPr>
          </a:p>
          <a:p>
            <a:pPr lvl="0"/>
            <a:r>
              <a:rPr lang="en-GB" sz="1200" b="0" i="0" kern="1200" dirty="0">
                <a:solidFill>
                  <a:schemeClr val="tx1"/>
                </a:solidFill>
                <a:effectLst/>
                <a:latin typeface="+mn-lt"/>
                <a:ea typeface="+mn-ea"/>
                <a:cs typeface="+mn-cs"/>
              </a:rPr>
              <a:t>All of these things can leave you feeling isolated with not much support and people not believing you or thinking you’re fussy.</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However, you do become an expert patient after a while and can start helping others which is less isolating.</a:t>
            </a:r>
          </a:p>
          <a:p>
            <a:endParaRPr lang="en-GB" dirty="0"/>
          </a:p>
        </p:txBody>
      </p:sp>
      <p:sp>
        <p:nvSpPr>
          <p:cNvPr id="4" name="Slide Number Placeholder 3"/>
          <p:cNvSpPr>
            <a:spLocks noGrp="1"/>
          </p:cNvSpPr>
          <p:nvPr>
            <p:ph type="sldNum" sz="quarter" idx="5"/>
          </p:nvPr>
        </p:nvSpPr>
        <p:spPr/>
        <p:txBody>
          <a:bodyPr/>
          <a:lstStyle/>
          <a:p>
            <a:fld id="{4A75C90D-569F-4923-8987-AAF255D61AC1}" type="slidenum">
              <a:rPr lang="en-GB" smtClean="0"/>
              <a:t>5</a:t>
            </a:fld>
            <a:endParaRPr lang="en-GB" dirty="0"/>
          </a:p>
        </p:txBody>
      </p:sp>
    </p:spTree>
    <p:extLst>
      <p:ext uri="{BB962C8B-B14F-4D97-AF65-F5344CB8AC3E}">
        <p14:creationId xmlns:p14="http://schemas.microsoft.com/office/powerpoint/2010/main" val="20413978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Explain image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tx1"/>
                </a:solidFill>
                <a:effectLst/>
                <a:latin typeface="+mn-lt"/>
                <a:ea typeface="+mn-ea"/>
                <a:cs typeface="+mn-cs"/>
              </a:rPr>
              <a:t>Navigating the fog isn’t easy and work can feel like an invisible struggle. Some days you feel ready - some days you show up gently. Bright lights, screens, busy spaces, noise are overwhelming &amp; draining.</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At work I’ve </a:t>
            </a:r>
            <a:r>
              <a:rPr lang="en-GB" sz="1200" kern="1200" dirty="0">
                <a:solidFill>
                  <a:schemeClr val="tx1"/>
                </a:solidFill>
                <a:effectLst/>
                <a:latin typeface="+mn-lt"/>
                <a:ea typeface="+mn-ea"/>
                <a:cs typeface="+mn-cs"/>
              </a:rPr>
              <a:t>forgotten things, asked people to repeat themselves, said the wrong thing, struggled to pull thoughts together, found it hard to remember lots of different information at once, and ultimately doubted myself. It gradually chipped away at my confidence and how I saw my own abilities. But I still needed to carry on, do my job, and show up.</a:t>
            </a:r>
          </a:p>
          <a:p>
            <a:endParaRPr lang="en-GB"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tx1"/>
                </a:solidFill>
                <a:effectLst/>
                <a:latin typeface="+mn-lt"/>
                <a:ea typeface="+mn-ea"/>
                <a:cs typeface="+mn-cs"/>
              </a:rPr>
              <a:t>So, I’ve </a:t>
            </a:r>
            <a:r>
              <a:rPr lang="en-GB" sz="1200" kern="1200" dirty="0">
                <a:solidFill>
                  <a:schemeClr val="tx1"/>
                </a:solidFill>
                <a:effectLst/>
                <a:latin typeface="+mn-lt"/>
                <a:ea typeface="+mn-ea"/>
                <a:cs typeface="+mn-cs"/>
              </a:rPr>
              <a:t>stood in front of students teaching and leading sessions, not remembering who they were, forgetting my words, having complete blanks and talking slowly while I wait for my brain to catch up. I’ve had people comment I need to speed up because they don’t understand my brain is processing. </a:t>
            </a:r>
            <a:r>
              <a:rPr lang="en-GB" sz="1200" b="0" i="0" kern="1200" dirty="0">
                <a:solidFill>
                  <a:schemeClr val="tx1"/>
                </a:solidFill>
                <a:effectLst/>
                <a:latin typeface="+mn-lt"/>
                <a:ea typeface="+mn-ea"/>
                <a:cs typeface="+mn-cs"/>
              </a:rPr>
              <a:t>I’ve also been pulled up in meetings in front of others for repeating myself whilst trying to pull my thoughts together. I needed to print documents off on purple paper just to read them and take in the information.</a:t>
            </a:r>
          </a:p>
          <a:p>
            <a:pPr lvl="0"/>
            <a:endParaRPr lang="en-GB" sz="1200" b="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tx1"/>
                </a:solidFill>
                <a:effectLst/>
                <a:latin typeface="+mn-lt"/>
                <a:ea typeface="+mn-ea"/>
                <a:cs typeface="+mn-cs"/>
              </a:rPr>
              <a:t>I’ve had to pause, adapt and rest - these aren’t weaknesses. They’re how I keep showing up. However, this can equate to time off, etc and comments around Bradford scoring systems from various HR people.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tx1"/>
                </a:solidFill>
                <a:effectLst/>
                <a:latin typeface="+mn-lt"/>
                <a:ea typeface="+mn-ea"/>
                <a:cs typeface="+mn-cs"/>
              </a:rPr>
              <a:t>L</a:t>
            </a:r>
            <a:r>
              <a:rPr lang="en-GB" dirty="0"/>
              <a:t>ine managers or HR personnel may not understand how things affect you so you can find yourself not being believed. It’s important to ask for help, say what you need and check what support is available, i.e. help from Access to Work, Occupational Support, and check organisational policies. Some places may have a menopause policy. But it can be difficult.</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Even now, there are days I feel unprepared. I worry I look unprofessional. After all, how does it look - helping others in my freelance life build their confidence in teaching yet struggling to find the words myself? But I can’t just pause life until it all goes away.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So, I keep going, dredge up the confidence from somewhere and continue to show up – even when everything feels foggy or I don’t have a clear head.  </a:t>
            </a:r>
          </a:p>
          <a:p>
            <a:r>
              <a:rPr lang="en-GB" sz="1200" kern="1200" dirty="0">
                <a:solidFill>
                  <a:schemeClr val="tx1"/>
                </a:solidFill>
                <a:effectLst/>
                <a:latin typeface="+mn-lt"/>
                <a:ea typeface="+mn-ea"/>
                <a:cs typeface="+mn-cs"/>
              </a:rPr>
              <a:t>Some days I might not be “on it” and I need to remember that’s ok.</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my other part-time job, my experiences are really useful and help me support my students.</a:t>
            </a:r>
          </a:p>
          <a:p>
            <a:r>
              <a:rPr lang="en-GB" dirty="0"/>
              <a:t> </a:t>
            </a:r>
          </a:p>
        </p:txBody>
      </p:sp>
      <p:sp>
        <p:nvSpPr>
          <p:cNvPr id="4" name="Slide Number Placeholder 3"/>
          <p:cNvSpPr>
            <a:spLocks noGrp="1"/>
          </p:cNvSpPr>
          <p:nvPr>
            <p:ph type="sldNum" sz="quarter" idx="5"/>
          </p:nvPr>
        </p:nvSpPr>
        <p:spPr/>
        <p:txBody>
          <a:bodyPr/>
          <a:lstStyle/>
          <a:p>
            <a:fld id="{4A75C90D-569F-4923-8987-AAF255D61AC1}" type="slidenum">
              <a:rPr lang="en-GB" smtClean="0"/>
              <a:t>6</a:t>
            </a:fld>
            <a:endParaRPr lang="en-GB" dirty="0"/>
          </a:p>
        </p:txBody>
      </p:sp>
    </p:spTree>
    <p:extLst>
      <p:ext uri="{BB962C8B-B14F-4D97-AF65-F5344CB8AC3E}">
        <p14:creationId xmlns:p14="http://schemas.microsoft.com/office/powerpoint/2010/main" val="36704578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A90A44-C4D0-DCB8-DB37-EB6F466551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29B2C4-898C-52F1-F422-F6DC3C5141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5954D6-E866-825C-761E-7817C527F4C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Explain image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r>
              <a:rPr lang="en-GB" dirty="0"/>
              <a:t>Career wise, the fog can really knock confidence in yourself. Self doubt creeps in and you don’t necessarily believe in yourself and your own abilities.</a:t>
            </a:r>
          </a:p>
          <a:p>
            <a:endParaRPr lang="en-GB" dirty="0"/>
          </a:p>
          <a:p>
            <a:r>
              <a:rPr lang="en-GB" dirty="0"/>
              <a:t>The fog really made me feel I couldn’t do things anymore and I felt I wasn’t keeping up within the profession.  AI for example, for a couple of years seemed to be a complete horror – I just couldn’t get on with it, I struggled to take new information on board full stop.</a:t>
            </a:r>
          </a:p>
          <a:p>
            <a:endParaRPr lang="en-GB" dirty="0"/>
          </a:p>
          <a:p>
            <a:r>
              <a:rPr lang="en-GB" sz="1200" b="0" kern="1200" dirty="0">
                <a:solidFill>
                  <a:schemeClr val="tx1"/>
                </a:solidFill>
                <a:effectLst/>
                <a:latin typeface="+mn-lt"/>
                <a:ea typeface="+mn-ea"/>
                <a:cs typeface="+mn-cs"/>
              </a:rPr>
              <a:t>In the words of Elle from legally blonde “if the fabric doesn’t work with you don’t work with it!” </a:t>
            </a:r>
            <a:r>
              <a:rPr lang="en-GB" dirty="0"/>
              <a:t>Eventually, I decided that freelancing and changing my focus to support students with disability and access needs worked best for me. Working for myself means I can go at my own pace, take the time I need and rest when I need to.</a:t>
            </a:r>
          </a:p>
          <a:p>
            <a:endParaRPr lang="en-GB" dirty="0"/>
          </a:p>
          <a:p>
            <a:pPr lvl="0"/>
            <a:r>
              <a:rPr lang="en-GB" sz="1200" b="0" kern="1200" dirty="0">
                <a:solidFill>
                  <a:schemeClr val="tx1"/>
                </a:solidFill>
                <a:effectLst/>
                <a:latin typeface="+mn-lt"/>
                <a:ea typeface="+mn-ea"/>
                <a:cs typeface="+mn-cs"/>
              </a:rPr>
              <a:t>Therefore, my views on career and advancement have changed. Career progression doesn’t always look the same for everyone and can be a meander or a pivot rather than a straight line. But I will say that visibility matters and seeing someone like you still managing to lead and be in those strategic positions makes a huge difference.</a:t>
            </a:r>
          </a:p>
          <a:p>
            <a:pPr lvl="0"/>
            <a:endParaRPr lang="en-GB" sz="1200" b="0" kern="1200" dirty="0">
              <a:solidFill>
                <a:schemeClr val="tx1"/>
              </a:solidFill>
              <a:effectLst/>
              <a:latin typeface="+mn-lt"/>
              <a:ea typeface="+mn-ea"/>
              <a:cs typeface="+mn-cs"/>
            </a:endParaRPr>
          </a:p>
          <a:p>
            <a:pPr lvl="0"/>
            <a:r>
              <a:rPr lang="en-GB" sz="1200" b="0" kern="1200" dirty="0">
                <a:solidFill>
                  <a:schemeClr val="tx1"/>
                </a:solidFill>
                <a:effectLst/>
                <a:latin typeface="+mn-lt"/>
                <a:ea typeface="+mn-ea"/>
                <a:cs typeface="+mn-cs"/>
              </a:rPr>
              <a:t>Need to tell yourself that your disabilities and health aren’t a barrier but your greatest strength – I now use my disabilities to help others and talk about them.</a:t>
            </a:r>
          </a:p>
          <a:p>
            <a:endParaRPr lang="en-GB" dirty="0"/>
          </a:p>
        </p:txBody>
      </p:sp>
      <p:sp>
        <p:nvSpPr>
          <p:cNvPr id="4" name="Slide Number Placeholder 3">
            <a:extLst>
              <a:ext uri="{FF2B5EF4-FFF2-40B4-BE49-F238E27FC236}">
                <a16:creationId xmlns:a16="http://schemas.microsoft.com/office/drawing/2014/main" id="{737E1916-F759-A6EE-2AB0-E4974294E6BF}"/>
              </a:ext>
            </a:extLst>
          </p:cNvPr>
          <p:cNvSpPr>
            <a:spLocks noGrp="1"/>
          </p:cNvSpPr>
          <p:nvPr>
            <p:ph type="sldNum" sz="quarter" idx="5"/>
          </p:nvPr>
        </p:nvSpPr>
        <p:spPr/>
        <p:txBody>
          <a:bodyPr/>
          <a:lstStyle/>
          <a:p>
            <a:fld id="{4A75C90D-569F-4923-8987-AAF255D61AC1}" type="slidenum">
              <a:rPr lang="en-GB" smtClean="0"/>
              <a:t>7</a:t>
            </a:fld>
            <a:endParaRPr lang="en-GB" dirty="0"/>
          </a:p>
        </p:txBody>
      </p:sp>
    </p:spTree>
    <p:extLst>
      <p:ext uri="{BB962C8B-B14F-4D97-AF65-F5344CB8AC3E}">
        <p14:creationId xmlns:p14="http://schemas.microsoft.com/office/powerpoint/2010/main" val="3469096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B578B-1A5A-AD4A-F393-188E0DBA92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3A2A9A-35E7-6F7D-3B5F-BD462E4B3B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7446F7-B4AB-B9FB-F83B-D666D521687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Explain image</a:t>
            </a:r>
          </a:p>
          <a:p>
            <a:r>
              <a:rPr lang="en-GB" sz="1200" b="0" i="0" kern="1200" dirty="0">
                <a:solidFill>
                  <a:schemeClr val="tx1"/>
                </a:solidFill>
                <a:effectLst/>
                <a:latin typeface="+mn-lt"/>
                <a:ea typeface="+mn-ea"/>
                <a:cs typeface="+mn-cs"/>
              </a:rPr>
              <a:t> </a:t>
            </a:r>
          </a:p>
          <a:p>
            <a:r>
              <a:rPr lang="en-GB" sz="1200" b="0" i="0" kern="1200" dirty="0">
                <a:solidFill>
                  <a:schemeClr val="tx1"/>
                </a:solidFill>
                <a:effectLst/>
                <a:latin typeface="+mn-lt"/>
                <a:ea typeface="+mn-ea"/>
                <a:cs typeface="+mn-cs"/>
              </a:rPr>
              <a:t>In terms of wellbeing, the saying “you can’t pour from an empty cup” is a good one. Listening to your body and what it needs is crucial.</a:t>
            </a:r>
          </a:p>
          <a:p>
            <a:endParaRPr lang="en-GB" sz="1200" b="0" i="0" kern="1200" dirty="0">
              <a:solidFill>
                <a:schemeClr val="tx1"/>
              </a:solidFill>
              <a:effectLst/>
              <a:latin typeface="+mn-lt"/>
              <a:ea typeface="+mn-ea"/>
              <a:cs typeface="+mn-cs"/>
            </a:endParaRPr>
          </a:p>
          <a:p>
            <a:pPr lvl="0"/>
            <a:r>
              <a:rPr lang="en-GB" sz="1200" b="0" kern="1200" dirty="0">
                <a:solidFill>
                  <a:schemeClr val="tx1"/>
                </a:solidFill>
                <a:effectLst/>
                <a:latin typeface="+mn-lt"/>
                <a:ea typeface="+mn-ea"/>
                <a:cs typeface="+mn-cs"/>
              </a:rPr>
              <a:t>I have to remember that rest isn’t giving up - it’s being able to continue another day. Remember rest can also be doing something different like taking a walk, crafts or yoga.</a:t>
            </a:r>
          </a:p>
          <a:p>
            <a:pPr lvl="0"/>
            <a:endParaRPr lang="en-GB" sz="1200" b="0" kern="1200" dirty="0">
              <a:solidFill>
                <a:schemeClr val="tx1"/>
              </a:solidFill>
              <a:effectLst/>
              <a:latin typeface="+mn-lt"/>
              <a:ea typeface="+mn-ea"/>
              <a:cs typeface="+mn-cs"/>
            </a:endParaRPr>
          </a:p>
          <a:p>
            <a:pPr lvl="0"/>
            <a:r>
              <a:rPr lang="en-GB" sz="1200" b="0" kern="1200" dirty="0">
                <a:solidFill>
                  <a:schemeClr val="tx1"/>
                </a:solidFill>
                <a:effectLst/>
                <a:latin typeface="+mn-lt"/>
                <a:ea typeface="+mn-ea"/>
                <a:cs typeface="+mn-cs"/>
              </a:rPr>
              <a:t>Compassion for yourself matters as much as compassion for others. Knowing that some days </a:t>
            </a:r>
            <a:r>
              <a:rPr lang="en-GB" sz="1200" b="0" i="0" kern="1200" dirty="0">
                <a:solidFill>
                  <a:schemeClr val="tx1"/>
                </a:solidFill>
                <a:effectLst/>
                <a:latin typeface="+mn-lt"/>
                <a:ea typeface="+mn-ea"/>
                <a:cs typeface="+mn-cs"/>
              </a:rPr>
              <a:t>less is more because y</a:t>
            </a:r>
            <a:r>
              <a:rPr lang="en-GB" sz="1200" b="0" kern="1200" dirty="0">
                <a:solidFill>
                  <a:schemeClr val="tx1"/>
                </a:solidFill>
                <a:effectLst/>
                <a:latin typeface="+mn-lt"/>
                <a:ea typeface="+mn-ea"/>
                <a:cs typeface="+mn-cs"/>
              </a:rPr>
              <a:t>our health comes first.</a:t>
            </a:r>
          </a:p>
          <a:p>
            <a:pPr lvl="0"/>
            <a:endParaRPr lang="en-GB" sz="1200" b="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4676E835-A952-216E-1377-57618B1CEB6F}"/>
              </a:ext>
            </a:extLst>
          </p:cNvPr>
          <p:cNvSpPr>
            <a:spLocks noGrp="1"/>
          </p:cNvSpPr>
          <p:nvPr>
            <p:ph type="sldNum" sz="quarter" idx="5"/>
          </p:nvPr>
        </p:nvSpPr>
        <p:spPr/>
        <p:txBody>
          <a:bodyPr/>
          <a:lstStyle/>
          <a:p>
            <a:fld id="{4A75C90D-569F-4923-8987-AAF255D61AC1}" type="slidenum">
              <a:rPr lang="en-GB" smtClean="0"/>
              <a:t>8</a:t>
            </a:fld>
            <a:endParaRPr lang="en-GB" dirty="0"/>
          </a:p>
        </p:txBody>
      </p:sp>
    </p:spTree>
    <p:extLst>
      <p:ext uri="{BB962C8B-B14F-4D97-AF65-F5344CB8AC3E}">
        <p14:creationId xmlns:p14="http://schemas.microsoft.com/office/powerpoint/2010/main" val="10768510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AAB5B-66D1-520F-BAC2-DDBB08E6CC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4F8B84-1BC8-C2B5-096B-88ACBC2E58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CE1A32-AEC1-1BFB-FBF6-190BBF2C241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Explain image</a:t>
            </a:r>
          </a:p>
          <a:p>
            <a:pPr lvl="0"/>
            <a:endParaRPr lang="en-GB" sz="1200" b="0" kern="1200" dirty="0">
              <a:solidFill>
                <a:schemeClr val="tx1"/>
              </a:solidFill>
              <a:effectLst/>
              <a:latin typeface="+mn-lt"/>
              <a:ea typeface="+mn-ea"/>
              <a:cs typeface="+mn-cs"/>
            </a:endParaRPr>
          </a:p>
          <a:p>
            <a:pPr lvl="0"/>
            <a:r>
              <a:rPr lang="en-GB" sz="1200" b="0" kern="1200" dirty="0">
                <a:solidFill>
                  <a:schemeClr val="tx1"/>
                </a:solidFill>
                <a:effectLst/>
                <a:latin typeface="+mn-lt"/>
                <a:ea typeface="+mn-ea"/>
                <a:cs typeface="+mn-cs"/>
              </a:rPr>
              <a:t>I encourage everyone to look at individuals as a whole person.  We don’t know what individuals are carrying and going through each day. We’re all a blank slate to each other.</a:t>
            </a:r>
          </a:p>
          <a:p>
            <a:pPr lvl="0"/>
            <a:endParaRPr lang="en-GB" sz="1200" b="0" kern="1200" dirty="0">
              <a:solidFill>
                <a:schemeClr val="tx1"/>
              </a:solidFill>
              <a:effectLst/>
              <a:latin typeface="+mn-lt"/>
              <a:ea typeface="+mn-ea"/>
              <a:cs typeface="+mn-cs"/>
            </a:endParaRPr>
          </a:p>
          <a:p>
            <a:pPr lvl="0"/>
            <a:r>
              <a:rPr lang="en-GB" sz="1200" b="0" kern="1200" dirty="0">
                <a:solidFill>
                  <a:schemeClr val="tx1"/>
                </a:solidFill>
                <a:effectLst/>
                <a:latin typeface="+mn-lt"/>
                <a:ea typeface="+mn-ea"/>
                <a:cs typeface="+mn-cs"/>
              </a:rPr>
              <a:t>If you think someone is struggling don’t assume knowledge, use active listening and ask what helps each person individually. Everyone’s needs are different even if they have the same condition, what affects one person may not affect another. Ask if they need reminders, understand that something might be late or if an email hasn’t been answered.</a:t>
            </a:r>
          </a:p>
          <a:p>
            <a:pPr lvl="0"/>
            <a:endParaRPr lang="en-GB" sz="1200" b="0" kern="1200" dirty="0">
              <a:solidFill>
                <a:schemeClr val="tx1"/>
              </a:solidFill>
              <a:effectLst/>
              <a:latin typeface="+mn-lt"/>
              <a:ea typeface="+mn-ea"/>
              <a:cs typeface="+mn-cs"/>
            </a:endParaRPr>
          </a:p>
          <a:p>
            <a:pPr lvl="0"/>
            <a:r>
              <a:rPr lang="en-GB" sz="1200" b="0" kern="1200" dirty="0">
                <a:solidFill>
                  <a:schemeClr val="tx1"/>
                </a:solidFill>
                <a:effectLst/>
                <a:latin typeface="+mn-lt"/>
                <a:ea typeface="+mn-ea"/>
                <a:cs typeface="+mn-cs"/>
              </a:rPr>
              <a:t>You may not know how to help but you can listen, be supportive, empathetic and help find out what support is available.</a:t>
            </a:r>
          </a:p>
          <a:p>
            <a:pPr lvl="0"/>
            <a:endParaRPr lang="en-GB" sz="1200" b="0" kern="1200" dirty="0">
              <a:solidFill>
                <a:schemeClr val="tx1"/>
              </a:solidFill>
              <a:effectLst/>
              <a:latin typeface="+mn-lt"/>
              <a:ea typeface="+mn-ea"/>
              <a:cs typeface="+mn-cs"/>
            </a:endParaRPr>
          </a:p>
          <a:p>
            <a:pPr lvl="0"/>
            <a:r>
              <a:rPr lang="en-GB" sz="1200" b="0" kern="1200" dirty="0">
                <a:solidFill>
                  <a:schemeClr val="tx1"/>
                </a:solidFill>
                <a:effectLst/>
                <a:latin typeface="+mn-lt"/>
                <a:ea typeface="+mn-ea"/>
                <a:cs typeface="+mn-cs"/>
              </a:rPr>
              <a:t>Sharing experiences can also help people not feel alone.</a:t>
            </a:r>
            <a:endParaRPr lang="en-GB" dirty="0"/>
          </a:p>
        </p:txBody>
      </p:sp>
      <p:sp>
        <p:nvSpPr>
          <p:cNvPr id="4" name="Slide Number Placeholder 3">
            <a:extLst>
              <a:ext uri="{FF2B5EF4-FFF2-40B4-BE49-F238E27FC236}">
                <a16:creationId xmlns:a16="http://schemas.microsoft.com/office/drawing/2014/main" id="{1EDCE469-B47A-D80D-7226-7FE703C06ADB}"/>
              </a:ext>
            </a:extLst>
          </p:cNvPr>
          <p:cNvSpPr>
            <a:spLocks noGrp="1"/>
          </p:cNvSpPr>
          <p:nvPr>
            <p:ph type="sldNum" sz="quarter" idx="5"/>
          </p:nvPr>
        </p:nvSpPr>
        <p:spPr/>
        <p:txBody>
          <a:bodyPr/>
          <a:lstStyle/>
          <a:p>
            <a:fld id="{4A75C90D-569F-4923-8987-AAF255D61AC1}" type="slidenum">
              <a:rPr lang="en-GB" smtClean="0"/>
              <a:t>9</a:t>
            </a:fld>
            <a:endParaRPr lang="en-GB" dirty="0"/>
          </a:p>
        </p:txBody>
      </p:sp>
    </p:spTree>
    <p:extLst>
      <p:ext uri="{BB962C8B-B14F-4D97-AF65-F5344CB8AC3E}">
        <p14:creationId xmlns:p14="http://schemas.microsoft.com/office/powerpoint/2010/main" val="30849711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Explain image</a:t>
            </a:r>
          </a:p>
          <a:p>
            <a:endParaRPr lang="en-GB" dirty="0"/>
          </a:p>
          <a:p>
            <a:r>
              <a:rPr lang="en-GB" dirty="0"/>
              <a:t>Has anyone got any questions or thoughts they would like to share? </a:t>
            </a:r>
          </a:p>
          <a:p>
            <a:endParaRPr lang="en-GB" dirty="0"/>
          </a:p>
        </p:txBody>
      </p:sp>
      <p:sp>
        <p:nvSpPr>
          <p:cNvPr id="4" name="Slide Number Placeholder 3"/>
          <p:cNvSpPr>
            <a:spLocks noGrp="1"/>
          </p:cNvSpPr>
          <p:nvPr>
            <p:ph type="sldNum" sz="quarter" idx="10"/>
          </p:nvPr>
        </p:nvSpPr>
        <p:spPr/>
        <p:txBody>
          <a:bodyPr/>
          <a:lstStyle/>
          <a:p>
            <a:fld id="{6ABA554B-ADEC-4EE8-B2A7-A5BC09B50BD8}" type="slidenum">
              <a:rPr lang="en-GB" smtClean="0"/>
              <a:t>10</a:t>
            </a:fld>
            <a:endParaRPr lang="en-GB" dirty="0"/>
          </a:p>
        </p:txBody>
      </p:sp>
    </p:spTree>
    <p:extLst>
      <p:ext uri="{BB962C8B-B14F-4D97-AF65-F5344CB8AC3E}">
        <p14:creationId xmlns:p14="http://schemas.microsoft.com/office/powerpoint/2010/main" val="9353262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Explain image</a:t>
            </a:r>
          </a:p>
          <a:p>
            <a:endParaRPr lang="en-GB" dirty="0"/>
          </a:p>
          <a:p>
            <a:r>
              <a:rPr lang="en-GB" dirty="0"/>
              <a:t>Thanks very much for listening. I’d like to leave you with one last question – how are you going to support others going forwards?</a:t>
            </a:r>
          </a:p>
        </p:txBody>
      </p:sp>
      <p:sp>
        <p:nvSpPr>
          <p:cNvPr id="4" name="Slide Number Placeholder 3"/>
          <p:cNvSpPr>
            <a:spLocks noGrp="1"/>
          </p:cNvSpPr>
          <p:nvPr>
            <p:ph type="sldNum" sz="quarter" idx="5"/>
          </p:nvPr>
        </p:nvSpPr>
        <p:spPr/>
        <p:txBody>
          <a:bodyPr/>
          <a:lstStyle/>
          <a:p>
            <a:fld id="{4A75C90D-569F-4923-8987-AAF255D61AC1}" type="slidenum">
              <a:rPr lang="en-GB" smtClean="0"/>
              <a:t>11</a:t>
            </a:fld>
            <a:endParaRPr lang="en-GB" dirty="0"/>
          </a:p>
        </p:txBody>
      </p:sp>
    </p:spTree>
    <p:extLst>
      <p:ext uri="{BB962C8B-B14F-4D97-AF65-F5344CB8AC3E}">
        <p14:creationId xmlns:p14="http://schemas.microsoft.com/office/powerpoint/2010/main" val="26173839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4000"/>
            </a:lvl1pPr>
          </a:lstStyle>
          <a:p>
            <a:r>
              <a:rPr lang="en-US" dirty="0"/>
              <a:t>Click to edit Master title style</a:t>
            </a:r>
            <a:endParaRPr lang="en-GB"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4" name="Date Placeholder 3"/>
          <p:cNvSpPr>
            <a:spLocks noGrp="1"/>
          </p:cNvSpPr>
          <p:nvPr>
            <p:ph type="dt" sz="half" idx="10"/>
          </p:nvPr>
        </p:nvSpPr>
        <p:spPr/>
        <p:txBody>
          <a:bodyPr/>
          <a:lstStyle/>
          <a:p>
            <a:fld id="{0F9C6FF1-4F4A-47A0-B5D6-57286DD64E58}" type="datetimeFigureOut">
              <a:rPr lang="en-GB" smtClean="0"/>
              <a:t>19/10/2026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4D4565B-6B34-470F-B36A-42AD8129629E}" type="slidenum">
              <a:rPr lang="en-GB" smtClean="0"/>
              <a:t>‹#›</a:t>
            </a:fld>
            <a:endParaRPr lang="en-GB" dirty="0"/>
          </a:p>
        </p:txBody>
      </p:sp>
      <p:pic>
        <p:nvPicPr>
          <p:cNvPr id="8" name="Picture 7" descr="A logo with a tree with orange leaves and text. The text reads Kirstie Preest, Library Consultant and Trainer.&#10;&#10;">
            <a:extLst>
              <a:ext uri="{FF2B5EF4-FFF2-40B4-BE49-F238E27FC236}">
                <a16:creationId xmlns:a16="http://schemas.microsoft.com/office/drawing/2014/main" id="{9D00F73E-A5F8-37E4-B7F1-0020832690E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7527" y="4112759"/>
            <a:ext cx="2289741" cy="2184173"/>
          </a:xfrm>
          <a:prstGeom prst="rect">
            <a:avLst/>
          </a:prstGeom>
        </p:spPr>
      </p:pic>
    </p:spTree>
    <p:extLst>
      <p:ext uri="{BB962C8B-B14F-4D97-AF65-F5344CB8AC3E}">
        <p14:creationId xmlns:p14="http://schemas.microsoft.com/office/powerpoint/2010/main" val="190472870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p:txBody>
          <a:bodyPr/>
          <a:lstStyle/>
          <a:p>
            <a:fld id="{0F9C6FF1-4F4A-47A0-B5D6-57286DD64E58}" type="datetimeFigureOut">
              <a:rPr lang="en-GB" smtClean="0"/>
              <a:t>19/10/2026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4D4565B-6B34-470F-B36A-42AD8129629E}" type="slidenum">
              <a:rPr lang="en-GB" smtClean="0"/>
              <a:t>‹#›</a:t>
            </a:fld>
            <a:endParaRPr lang="en-GB" dirty="0"/>
          </a:p>
        </p:txBody>
      </p:sp>
    </p:spTree>
    <p:extLst>
      <p:ext uri="{BB962C8B-B14F-4D97-AF65-F5344CB8AC3E}">
        <p14:creationId xmlns:p14="http://schemas.microsoft.com/office/powerpoint/2010/main" val="4198927625"/>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F9C6FF1-4F4A-47A0-B5D6-57286DD64E58}" type="datetimeFigureOut">
              <a:rPr lang="en-GB" smtClean="0"/>
              <a:t>19/10/2026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4D4565B-6B34-470F-B36A-42AD8129629E}" type="slidenum">
              <a:rPr lang="en-GB" smtClean="0"/>
              <a:t>‹#›</a:t>
            </a:fld>
            <a:endParaRPr lang="en-GB" dirty="0"/>
          </a:p>
        </p:txBody>
      </p:sp>
    </p:spTree>
    <p:extLst>
      <p:ext uri="{BB962C8B-B14F-4D97-AF65-F5344CB8AC3E}">
        <p14:creationId xmlns:p14="http://schemas.microsoft.com/office/powerpoint/2010/main" val="4250659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F9C6FF1-4F4A-47A0-B5D6-57286DD64E58}" type="datetimeFigureOut">
              <a:rPr lang="en-GB" smtClean="0"/>
              <a:t>19/10/2026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4D4565B-6B34-470F-B36A-42AD8129629E}" type="slidenum">
              <a:rPr lang="en-GB" smtClean="0"/>
              <a:t>‹#›</a:t>
            </a:fld>
            <a:endParaRPr lang="en-GB" dirty="0"/>
          </a:p>
        </p:txBody>
      </p:sp>
    </p:spTree>
    <p:extLst>
      <p:ext uri="{BB962C8B-B14F-4D97-AF65-F5344CB8AC3E}">
        <p14:creationId xmlns:p14="http://schemas.microsoft.com/office/powerpoint/2010/main" val="6654392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F9C6FF1-4F4A-47A0-B5D6-57286DD64E58}" type="datetimeFigureOut">
              <a:rPr lang="en-GB" smtClean="0"/>
              <a:t>19/10/2026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4D4565B-6B34-470F-B36A-42AD8129629E}" type="slidenum">
              <a:rPr lang="en-GB" smtClean="0"/>
              <a:t>‹#›</a:t>
            </a:fld>
            <a:endParaRPr lang="en-GB" dirty="0"/>
          </a:p>
        </p:txBody>
      </p:sp>
    </p:spTree>
    <p:extLst>
      <p:ext uri="{BB962C8B-B14F-4D97-AF65-F5344CB8AC3E}">
        <p14:creationId xmlns:p14="http://schemas.microsoft.com/office/powerpoint/2010/main" val="424136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F9C6FF1-4F4A-47A0-B5D6-57286DD64E58}" type="datetimeFigureOut">
              <a:rPr lang="en-GB" smtClean="0"/>
              <a:t>19/10/2026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4D4565B-6B34-470F-B36A-42AD8129629E}" type="slidenum">
              <a:rPr lang="en-GB" smtClean="0"/>
              <a:t>‹#›</a:t>
            </a:fld>
            <a:endParaRPr lang="en-GB" dirty="0"/>
          </a:p>
        </p:txBody>
      </p:sp>
    </p:spTree>
    <p:extLst>
      <p:ext uri="{BB962C8B-B14F-4D97-AF65-F5344CB8AC3E}">
        <p14:creationId xmlns:p14="http://schemas.microsoft.com/office/powerpoint/2010/main" val="628056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9C6FF1-4F4A-47A0-B5D6-57286DD64E58}" type="datetimeFigureOut">
              <a:rPr lang="en-GB" smtClean="0"/>
              <a:t>19/10/2026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4D4565B-6B34-470F-B36A-42AD8129629E}" type="slidenum">
              <a:rPr lang="en-GB" smtClean="0"/>
              <a:t>‹#›</a:t>
            </a:fld>
            <a:endParaRPr lang="en-GB" dirty="0"/>
          </a:p>
        </p:txBody>
      </p:sp>
    </p:spTree>
    <p:extLst>
      <p:ext uri="{BB962C8B-B14F-4D97-AF65-F5344CB8AC3E}">
        <p14:creationId xmlns:p14="http://schemas.microsoft.com/office/powerpoint/2010/main" val="1433325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F9C6FF1-4F4A-47A0-B5D6-57286DD64E58}" type="datetimeFigureOut">
              <a:rPr lang="en-GB" smtClean="0"/>
              <a:t>19/10/2026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4D4565B-6B34-470F-B36A-42AD8129629E}" type="slidenum">
              <a:rPr lang="en-GB" smtClean="0"/>
              <a:t>‹#›</a:t>
            </a:fld>
            <a:endParaRPr lang="en-GB" dirty="0"/>
          </a:p>
        </p:txBody>
      </p:sp>
    </p:spTree>
    <p:extLst>
      <p:ext uri="{BB962C8B-B14F-4D97-AF65-F5344CB8AC3E}">
        <p14:creationId xmlns:p14="http://schemas.microsoft.com/office/powerpoint/2010/main" val="2827942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F9C6FF1-4F4A-47A0-B5D6-57286DD64E58}" type="datetimeFigureOut">
              <a:rPr lang="en-GB" smtClean="0"/>
              <a:t>19/10/2026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4D4565B-6B34-470F-B36A-42AD8129629E}" type="slidenum">
              <a:rPr lang="en-GB" smtClean="0"/>
              <a:t>‹#›</a:t>
            </a:fld>
            <a:endParaRPr lang="en-GB" dirty="0"/>
          </a:p>
        </p:txBody>
      </p:sp>
    </p:spTree>
    <p:extLst>
      <p:ext uri="{BB962C8B-B14F-4D97-AF65-F5344CB8AC3E}">
        <p14:creationId xmlns:p14="http://schemas.microsoft.com/office/powerpoint/2010/main" val="2108562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F9C6FF1-4F4A-47A0-B5D6-57286DD64E58}" type="datetimeFigureOut">
              <a:rPr lang="en-GB" smtClean="0"/>
              <a:t>19/10/2026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4D4565B-6B34-470F-B36A-42AD8129629E}" type="slidenum">
              <a:rPr lang="en-GB" smtClean="0"/>
              <a:t>‹#›</a:t>
            </a:fld>
            <a:endParaRPr lang="en-GB" dirty="0"/>
          </a:p>
        </p:txBody>
      </p:sp>
    </p:spTree>
    <p:extLst>
      <p:ext uri="{BB962C8B-B14F-4D97-AF65-F5344CB8AC3E}">
        <p14:creationId xmlns:p14="http://schemas.microsoft.com/office/powerpoint/2010/main" val="1395616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F9C6FF1-4F4A-47A0-B5D6-57286DD64E58}" type="datetimeFigureOut">
              <a:rPr lang="en-GB" smtClean="0"/>
              <a:t>19/10/2026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4D4565B-6B34-470F-B36A-42AD8129629E}" type="slidenum">
              <a:rPr lang="en-GB" smtClean="0"/>
              <a:t>‹#›</a:t>
            </a:fld>
            <a:endParaRPr lang="en-GB" dirty="0"/>
          </a:p>
        </p:txBody>
      </p:sp>
    </p:spTree>
    <p:extLst>
      <p:ext uri="{BB962C8B-B14F-4D97-AF65-F5344CB8AC3E}">
        <p14:creationId xmlns:p14="http://schemas.microsoft.com/office/powerpoint/2010/main" val="670664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9C6FF1-4F4A-47A0-B5D6-57286DD64E58}" type="datetimeFigureOut">
              <a:rPr lang="en-GB" smtClean="0"/>
              <a:t>19/10/2026</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D4565B-6B34-470F-B36A-42AD8129629E}" type="slidenum">
              <a:rPr lang="en-GB" smtClean="0"/>
              <a:t>‹#›</a:t>
            </a:fld>
            <a:endParaRPr lang="en-GB" dirty="0"/>
          </a:p>
        </p:txBody>
      </p:sp>
    </p:spTree>
    <p:extLst>
      <p:ext uri="{BB962C8B-B14F-4D97-AF65-F5344CB8AC3E}">
        <p14:creationId xmlns:p14="http://schemas.microsoft.com/office/powerpoint/2010/main" val="14135003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500" b="1" i="0" kern="1200" baseline="0">
          <a:solidFill>
            <a:schemeClr val="tx1"/>
          </a:solidFill>
          <a:latin typeface="Verdana" panose="020B060403050404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fi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68EE399-5B80-23CC-5579-B3B4B3D237E0}"/>
              </a:ext>
            </a:extLst>
          </p:cNvPr>
          <p:cNvSpPr>
            <a:spLocks noGrp="1"/>
          </p:cNvSpPr>
          <p:nvPr>
            <p:ph type="title"/>
          </p:nvPr>
        </p:nvSpPr>
        <p:spPr>
          <a:xfrm>
            <a:off x="506930" y="640080"/>
            <a:ext cx="4419839" cy="3566160"/>
          </a:xfrm>
        </p:spPr>
        <p:txBody>
          <a:bodyPr vert="horz" lIns="91440" tIns="45720" rIns="91440" bIns="45720" rtlCol="0" anchor="b">
            <a:normAutofit/>
          </a:bodyPr>
          <a:lstStyle/>
          <a:p>
            <a:r>
              <a:rPr lang="en-US" sz="3600" dirty="0">
                <a:ea typeface="Verdana" panose="020B0604030504040204" pitchFamily="34" charset="0"/>
              </a:rPr>
              <a:t>Navigating the haze of intersectionality</a:t>
            </a:r>
          </a:p>
        </p:txBody>
      </p:sp>
      <p:sp>
        <p:nvSpPr>
          <p:cNvPr id="28"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FC7C26B8-7FA2-1737-4A89-DBC590FEB169}"/>
              </a:ext>
            </a:extLst>
          </p:cNvPr>
          <p:cNvSpPr txBox="1"/>
          <p:nvPr/>
        </p:nvSpPr>
        <p:spPr>
          <a:xfrm>
            <a:off x="506930" y="4688670"/>
            <a:ext cx="6092456" cy="954107"/>
          </a:xfrm>
          <a:prstGeom prst="rect">
            <a:avLst/>
          </a:prstGeom>
          <a:noFill/>
        </p:spPr>
        <p:txBody>
          <a:bodyPr wrap="square">
            <a:spAutoFit/>
          </a:bodyPr>
          <a:lstStyle/>
          <a:p>
            <a:r>
              <a:rPr lang="en-GB" sz="2800" dirty="0">
                <a:latin typeface="Verdana" panose="020B0604030504040204" pitchFamily="34" charset="0"/>
                <a:ea typeface="Verdana" panose="020B0604030504040204" pitchFamily="34" charset="0"/>
              </a:rPr>
              <a:t>Kirstie Preest </a:t>
            </a:r>
          </a:p>
          <a:p>
            <a:r>
              <a:rPr lang="en-GB" sz="2800" dirty="0">
                <a:latin typeface="Verdana" panose="020B0604030504040204" pitchFamily="34" charset="0"/>
                <a:ea typeface="Verdana" panose="020B0604030504040204" pitchFamily="34" charset="0"/>
              </a:rPr>
              <a:t>(She/Her)</a:t>
            </a:r>
          </a:p>
        </p:txBody>
      </p:sp>
      <p:pic>
        <p:nvPicPr>
          <p:cNvPr id="5" name="Content Placeholder 4" descr="Winter mist near Sontley&#10;&#10;The image shows mist swirling around the base of some bare trees in the distance. The mist extends into the foreground and covers the grass.">
            <a:extLst>
              <a:ext uri="{FF2B5EF4-FFF2-40B4-BE49-F238E27FC236}">
                <a16:creationId xmlns:a16="http://schemas.microsoft.com/office/drawing/2014/main" id="{ECD1C160-891B-DBD8-598D-07758D70AE4E}"/>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r="2207" b="2"/>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3701274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2318C-7DDA-87DC-6DEA-72E0EE4FC31C}"/>
              </a:ext>
            </a:extLst>
          </p:cNvPr>
          <p:cNvSpPr>
            <a:spLocks noGrp="1"/>
          </p:cNvSpPr>
          <p:nvPr>
            <p:ph type="title"/>
          </p:nvPr>
        </p:nvSpPr>
        <p:spPr/>
        <p:txBody>
          <a:bodyPr>
            <a:normAutofit/>
          </a:bodyPr>
          <a:lstStyle/>
          <a:p>
            <a:r>
              <a:rPr lang="en-GB" sz="3600" dirty="0"/>
              <a:t>What we’ll explore:</a:t>
            </a:r>
          </a:p>
        </p:txBody>
      </p:sp>
      <p:sp>
        <p:nvSpPr>
          <p:cNvPr id="3" name="Content Placeholder 2" descr="The bullet points are three autumn leaves in red and orange.">
            <a:extLst>
              <a:ext uri="{FF2B5EF4-FFF2-40B4-BE49-F238E27FC236}">
                <a16:creationId xmlns:a16="http://schemas.microsoft.com/office/drawing/2014/main" id="{D8CE2441-F0B0-9D42-0B4B-8D176D6FD9AD}"/>
              </a:ext>
            </a:extLst>
          </p:cNvPr>
          <p:cNvSpPr>
            <a:spLocks noGrp="1"/>
          </p:cNvSpPr>
          <p:nvPr>
            <p:ph idx="1"/>
          </p:nvPr>
        </p:nvSpPr>
        <p:spPr/>
        <p:txBody>
          <a:bodyPr/>
          <a:lstStyle/>
          <a:p>
            <a:pPr marL="0" indent="0">
              <a:buNone/>
            </a:pPr>
            <a:r>
              <a:rPr lang="en-GB" dirty="0"/>
              <a:t>🍂The intersectionality of forgetfulness</a:t>
            </a:r>
          </a:p>
          <a:p>
            <a:pPr marL="0" indent="0">
              <a:buNone/>
            </a:pPr>
            <a:endParaRPr lang="en-GB" dirty="0"/>
          </a:p>
          <a:p>
            <a:pPr marL="0" indent="0">
              <a:buNone/>
            </a:pPr>
            <a:r>
              <a:rPr lang="en-GB" dirty="0"/>
              <a:t>🍂How hidden disabilities, life stages, and symptoms overlap</a:t>
            </a:r>
          </a:p>
          <a:p>
            <a:pPr marL="0" indent="0">
              <a:buNone/>
            </a:pPr>
            <a:endParaRPr lang="en-GB" dirty="0"/>
          </a:p>
          <a:p>
            <a:pPr marL="0" indent="0">
              <a:buNone/>
            </a:pPr>
            <a:r>
              <a:rPr lang="en-GB" dirty="0"/>
              <a:t>🍂What this means for our confidence, careers and wellbeing</a:t>
            </a:r>
          </a:p>
          <a:p>
            <a:pPr marL="0" indent="0">
              <a:buNone/>
            </a:pPr>
            <a:endParaRPr lang="en-GB" dirty="0"/>
          </a:p>
          <a:p>
            <a:pPr marL="0" indent="0">
              <a:buNone/>
            </a:pPr>
            <a:r>
              <a:rPr lang="en-GB" dirty="0"/>
              <a:t>🍂How we can find our way through, together</a:t>
            </a:r>
          </a:p>
        </p:txBody>
      </p:sp>
    </p:spTree>
    <p:extLst>
      <p:ext uri="{BB962C8B-B14F-4D97-AF65-F5344CB8AC3E}">
        <p14:creationId xmlns:p14="http://schemas.microsoft.com/office/powerpoint/2010/main" val="2313727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9B0618B-EFE6-8E13-77EF-9564334C6063}"/>
              </a:ext>
            </a:extLst>
          </p:cNvPr>
          <p:cNvSpPr>
            <a:spLocks noGrp="1"/>
          </p:cNvSpPr>
          <p:nvPr>
            <p:ph type="title"/>
          </p:nvPr>
        </p:nvSpPr>
        <p:spPr>
          <a:xfrm>
            <a:off x="3253563" y="609600"/>
            <a:ext cx="5326900" cy="1351472"/>
          </a:xfrm>
        </p:spPr>
        <p:txBody>
          <a:bodyPr>
            <a:normAutofit/>
          </a:bodyPr>
          <a:lstStyle/>
          <a:p>
            <a:pPr algn="ctr"/>
            <a:r>
              <a:rPr lang="en-GB" sz="3600" dirty="0">
                <a:solidFill>
                  <a:schemeClr val="tx1">
                    <a:lumMod val="85000"/>
                    <a:lumOff val="15000"/>
                  </a:schemeClr>
                </a:solidFill>
              </a:rPr>
              <a:t>My lived experience</a:t>
            </a:r>
          </a:p>
        </p:txBody>
      </p:sp>
      <p:pic>
        <p:nvPicPr>
          <p:cNvPr id="5" name="Content Placeholder 4" descr="Kirstie using her mobility scooter&#10;&#10;A lady with shoulder length red curly hair and purple lensed glasses on a mobility scooter in Amsterdam in front of the Against the Tide sculpture.&#10;&#10;The lady is wearing a cream coat, black gloves, blue jeans and brown boots.">
            <a:extLst>
              <a:ext uri="{FF2B5EF4-FFF2-40B4-BE49-F238E27FC236}">
                <a16:creationId xmlns:a16="http://schemas.microsoft.com/office/drawing/2014/main" id="{F695467F-51ED-68B2-C68C-74642D4909EC}"/>
              </a:ext>
            </a:extLst>
          </p:cNvPr>
          <p:cNvPicPr>
            <a:picLocks noChangeAspect="1"/>
          </p:cNvPicPr>
          <p:nvPr/>
        </p:nvPicPr>
        <p:blipFill>
          <a:blip r:embed="rId3" cstate="print">
            <a:extLst>
              <a:ext uri="{28A0092B-C50C-407E-A947-70E740481C1C}">
                <a14:useLocalDpi xmlns:a14="http://schemas.microsoft.com/office/drawing/2010/main" val="0"/>
              </a:ext>
            </a:extLst>
          </a:blip>
          <a:srcRect l="10914" r="17234"/>
          <a:stretch>
            <a:fillRect/>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p:spPr>
      </p:pic>
      <p:sp>
        <p:nvSpPr>
          <p:cNvPr id="11" name="Content Placeholder 10">
            <a:extLst>
              <a:ext uri="{FF2B5EF4-FFF2-40B4-BE49-F238E27FC236}">
                <a16:creationId xmlns:a16="http://schemas.microsoft.com/office/drawing/2014/main" id="{D872D92D-DEDC-E6C4-42BB-E26EEFD7D284}"/>
              </a:ext>
            </a:extLst>
          </p:cNvPr>
          <p:cNvSpPr>
            <a:spLocks noGrp="1"/>
          </p:cNvSpPr>
          <p:nvPr>
            <p:ph idx="1"/>
          </p:nvPr>
        </p:nvSpPr>
        <p:spPr>
          <a:xfrm>
            <a:off x="4198966" y="2147357"/>
            <a:ext cx="3810000" cy="4101042"/>
          </a:xfrm>
        </p:spPr>
        <p:txBody>
          <a:bodyPr>
            <a:normAutofit/>
          </a:bodyPr>
          <a:lstStyle/>
          <a:p>
            <a:r>
              <a:rPr lang="en-US" dirty="0">
                <a:solidFill>
                  <a:schemeClr val="tx1">
                    <a:lumMod val="85000"/>
                    <a:lumOff val="15000"/>
                  </a:schemeClr>
                </a:solidFill>
              </a:rPr>
              <a:t>Fibromyalgia</a:t>
            </a:r>
          </a:p>
          <a:p>
            <a:endParaRPr lang="en-US" dirty="0">
              <a:solidFill>
                <a:schemeClr val="tx1">
                  <a:lumMod val="85000"/>
                  <a:lumOff val="15000"/>
                </a:schemeClr>
              </a:solidFill>
            </a:endParaRPr>
          </a:p>
          <a:p>
            <a:r>
              <a:rPr lang="en-US" dirty="0">
                <a:solidFill>
                  <a:schemeClr val="tx1">
                    <a:lumMod val="85000"/>
                    <a:lumOff val="15000"/>
                  </a:schemeClr>
                </a:solidFill>
              </a:rPr>
              <a:t>Meares-Irlen Syndrome </a:t>
            </a:r>
          </a:p>
          <a:p>
            <a:pPr marL="0" indent="0">
              <a:buNone/>
            </a:pPr>
            <a:r>
              <a:rPr lang="en-US" dirty="0">
                <a:solidFill>
                  <a:schemeClr val="tx1">
                    <a:lumMod val="85000"/>
                    <a:lumOff val="15000"/>
                  </a:schemeClr>
                </a:solidFill>
              </a:rPr>
              <a:t>  (visual stress)</a:t>
            </a:r>
          </a:p>
          <a:p>
            <a:endParaRPr lang="en-US" dirty="0">
              <a:solidFill>
                <a:schemeClr val="tx1">
                  <a:lumMod val="85000"/>
                  <a:lumOff val="15000"/>
                </a:schemeClr>
              </a:solidFill>
            </a:endParaRPr>
          </a:p>
          <a:p>
            <a:r>
              <a:rPr lang="en-US" dirty="0">
                <a:solidFill>
                  <a:schemeClr val="tx1">
                    <a:lumMod val="85000"/>
                    <a:lumOff val="15000"/>
                  </a:schemeClr>
                </a:solidFill>
              </a:rPr>
              <a:t>Going through the menopause </a:t>
            </a:r>
          </a:p>
        </p:txBody>
      </p:sp>
      <p:pic>
        <p:nvPicPr>
          <p:cNvPr id="7" name="Picture 6" descr="Kirstie with her walking stick&#10;&#10;A lady with curly red hair tided back in a ponytail and purple lensed glasses with a grey walking sticking, standing by the harbour wall in Sark (The Channel Islands).&#10;&#10;The lady is wearing blue trousers, a navy top, blue multi-coloured scarf and red coat.">
            <a:extLst>
              <a:ext uri="{FF2B5EF4-FFF2-40B4-BE49-F238E27FC236}">
                <a16:creationId xmlns:a16="http://schemas.microsoft.com/office/drawing/2014/main" id="{BC85229A-D32A-D6F5-AD74-AD6B4FBC80AD}"/>
              </a:ext>
            </a:extLst>
          </p:cNvPr>
          <p:cNvPicPr>
            <a:picLocks noChangeAspect="1"/>
          </p:cNvPicPr>
          <p:nvPr/>
        </p:nvPicPr>
        <p:blipFill>
          <a:blip r:embed="rId4">
            <a:extLst>
              <a:ext uri="{28A0092B-C50C-407E-A947-70E740481C1C}">
                <a14:useLocalDpi xmlns:a14="http://schemas.microsoft.com/office/drawing/2010/main" val="0"/>
              </a:ext>
            </a:extLst>
          </a:blip>
          <a:srcRect l="26726" r="3059"/>
          <a:stretch>
            <a:fillRect/>
          </a:stretch>
        </p:blipFill>
        <p:spPr>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spTree>
    <p:extLst>
      <p:ext uri="{BB962C8B-B14F-4D97-AF65-F5344CB8AC3E}">
        <p14:creationId xmlns:p14="http://schemas.microsoft.com/office/powerpoint/2010/main" val="4221568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7C64DCF-A3D7-B2D1-4AF8-A3FB1F9FC8DE}"/>
              </a:ext>
            </a:extLst>
          </p:cNvPr>
          <p:cNvSpPr>
            <a:spLocks noGrp="1"/>
          </p:cNvSpPr>
          <p:nvPr>
            <p:ph type="title"/>
          </p:nvPr>
        </p:nvSpPr>
        <p:spPr>
          <a:xfrm>
            <a:off x="838200" y="365125"/>
            <a:ext cx="10515600" cy="1325563"/>
          </a:xfrm>
        </p:spPr>
        <p:txBody>
          <a:bodyPr>
            <a:normAutofit/>
          </a:bodyPr>
          <a:lstStyle/>
          <a:p>
            <a:r>
              <a:rPr lang="en-GB" sz="3600" dirty="0"/>
              <a:t>The shared haze!</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1583252F-EEDC-4ABF-D93C-DBD589C2A754}"/>
              </a:ext>
            </a:extLst>
          </p:cNvPr>
          <p:cNvSpPr>
            <a:spLocks noGrp="1"/>
          </p:cNvSpPr>
          <p:nvPr>
            <p:ph idx="1"/>
          </p:nvPr>
        </p:nvSpPr>
        <p:spPr>
          <a:xfrm>
            <a:off x="838200" y="1929384"/>
            <a:ext cx="10515600" cy="4251960"/>
          </a:xfrm>
        </p:spPr>
        <p:txBody>
          <a:bodyPr>
            <a:noAutofit/>
          </a:bodyPr>
          <a:lstStyle/>
          <a:p>
            <a:pPr marL="0" indent="0">
              <a:buNone/>
            </a:pPr>
            <a:r>
              <a:rPr lang="en-GB" dirty="0"/>
              <a:t>🍂 Brain fog &amp; cognitive processing</a:t>
            </a:r>
          </a:p>
          <a:p>
            <a:pPr marL="0" indent="0">
              <a:buNone/>
            </a:pPr>
            <a:r>
              <a:rPr lang="en-GB" dirty="0"/>
              <a:t>🍂 Forgetfulness &amp; memory issues </a:t>
            </a:r>
          </a:p>
          <a:p>
            <a:pPr marL="0" indent="0">
              <a:buNone/>
            </a:pPr>
            <a:r>
              <a:rPr lang="en-GB" dirty="0"/>
              <a:t>🍂 Difficulty concentrating</a:t>
            </a:r>
          </a:p>
          <a:p>
            <a:pPr marL="0" indent="0">
              <a:buNone/>
            </a:pPr>
            <a:r>
              <a:rPr lang="en-GB" dirty="0"/>
              <a:t>🍂 Persistent tiredness, lack of sleep &amp; fatigue</a:t>
            </a:r>
          </a:p>
          <a:p>
            <a:pPr marL="0" indent="0">
              <a:buNone/>
            </a:pPr>
            <a:r>
              <a:rPr lang="en-GB" dirty="0"/>
              <a:t>🍂 Muscle, joint and head pain</a:t>
            </a:r>
          </a:p>
          <a:p>
            <a:pPr marL="0" indent="0">
              <a:buNone/>
            </a:pPr>
            <a:r>
              <a:rPr lang="en-GB" dirty="0"/>
              <a:t>🍂 Sensitivity to light &amp; visual stimuli</a:t>
            </a:r>
          </a:p>
          <a:p>
            <a:pPr marL="0" indent="0">
              <a:buNone/>
            </a:pPr>
            <a:r>
              <a:rPr lang="en-GB" dirty="0"/>
              <a:t>🍂 Self doubt &amp; anxiety</a:t>
            </a:r>
          </a:p>
        </p:txBody>
      </p:sp>
    </p:spTree>
    <p:extLst>
      <p:ext uri="{BB962C8B-B14F-4D97-AF65-F5344CB8AC3E}">
        <p14:creationId xmlns:p14="http://schemas.microsoft.com/office/powerpoint/2010/main" val="19920942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6A2CEF4-4C58-B471-A9F1-05A0498B32F5}"/>
              </a:ext>
            </a:extLst>
          </p:cNvPr>
          <p:cNvSpPr>
            <a:spLocks noGrp="1"/>
          </p:cNvSpPr>
          <p:nvPr>
            <p:ph type="title"/>
          </p:nvPr>
        </p:nvSpPr>
        <p:spPr>
          <a:xfrm>
            <a:off x="5297762" y="329184"/>
            <a:ext cx="6251110" cy="1783080"/>
          </a:xfrm>
        </p:spPr>
        <p:txBody>
          <a:bodyPr anchor="b">
            <a:normAutofit/>
          </a:bodyPr>
          <a:lstStyle/>
          <a:p>
            <a:r>
              <a:rPr lang="en-GB" sz="3600" dirty="0"/>
              <a:t>Hidden challenges</a:t>
            </a:r>
          </a:p>
        </p:txBody>
      </p:sp>
      <p:pic>
        <p:nvPicPr>
          <p:cNvPr id="7" name="Picture 6" descr="Cyclamen Avenue at Anglesey Abbey&#10;&#10;A golden gravel path stretches into the distance surrounded on either side by tall trees with green leaves. The floor surrounding the trees is covered with white and pink cyclamen flowers.">
            <a:extLst>
              <a:ext uri="{FF2B5EF4-FFF2-40B4-BE49-F238E27FC236}">
                <a16:creationId xmlns:a16="http://schemas.microsoft.com/office/drawing/2014/main" id="{6BCF9842-ACA8-BB25-5B36-D84B3F61C296}"/>
              </a:ext>
            </a:extLst>
          </p:cNvPr>
          <p:cNvPicPr>
            <a:picLocks noChangeAspect="1"/>
          </p:cNvPicPr>
          <p:nvPr/>
        </p:nvPicPr>
        <p:blipFill>
          <a:blip r:embed="rId3">
            <a:extLst>
              <a:ext uri="{28A0092B-C50C-407E-A947-70E740481C1C}">
                <a14:useLocalDpi xmlns:a14="http://schemas.microsoft.com/office/drawing/2010/main" val="0"/>
              </a:ext>
            </a:extLst>
          </a:blip>
          <a:srcRect l="4876" r="4876"/>
          <a:stretch>
            <a:fillRect/>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EF3098D3-E0BD-4478-54BE-A1050DE6DD36}"/>
              </a:ext>
            </a:extLst>
          </p:cNvPr>
          <p:cNvSpPr>
            <a:spLocks noGrp="1"/>
          </p:cNvSpPr>
          <p:nvPr>
            <p:ph idx="1"/>
          </p:nvPr>
        </p:nvSpPr>
        <p:spPr>
          <a:xfrm>
            <a:off x="5297762" y="2706624"/>
            <a:ext cx="6251110" cy="3483864"/>
          </a:xfrm>
        </p:spPr>
        <p:txBody>
          <a:bodyPr>
            <a:normAutofit lnSpcReduction="10000"/>
          </a:bodyPr>
          <a:lstStyle/>
          <a:p>
            <a:r>
              <a:rPr lang="en-GB" dirty="0"/>
              <a:t>When standard answers don’t fit</a:t>
            </a:r>
          </a:p>
          <a:p>
            <a:endParaRPr lang="en-GB" dirty="0"/>
          </a:p>
          <a:p>
            <a:r>
              <a:rPr lang="en-GB" dirty="0"/>
              <a:t>Medication may not suit</a:t>
            </a:r>
          </a:p>
          <a:p>
            <a:endParaRPr lang="en-GB" dirty="0"/>
          </a:p>
          <a:p>
            <a:r>
              <a:rPr lang="en-GB" dirty="0"/>
              <a:t>Advice can be conflicting</a:t>
            </a:r>
          </a:p>
          <a:p>
            <a:endParaRPr lang="en-GB" dirty="0"/>
          </a:p>
          <a:p>
            <a:r>
              <a:rPr lang="en-GB" dirty="0"/>
              <a:t>The journey can be isolating</a:t>
            </a:r>
          </a:p>
        </p:txBody>
      </p:sp>
    </p:spTree>
    <p:extLst>
      <p:ext uri="{BB962C8B-B14F-4D97-AF65-F5344CB8AC3E}">
        <p14:creationId xmlns:p14="http://schemas.microsoft.com/office/powerpoint/2010/main" val="26643883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DA41AA5-EE4A-92FF-437A-30D41709CB12}"/>
              </a:ext>
            </a:extLst>
          </p:cNvPr>
          <p:cNvSpPr>
            <a:spLocks noGrp="1"/>
          </p:cNvSpPr>
          <p:nvPr>
            <p:ph type="title"/>
          </p:nvPr>
        </p:nvSpPr>
        <p:spPr>
          <a:xfrm>
            <a:off x="640080" y="1054915"/>
            <a:ext cx="5755758" cy="1264462"/>
          </a:xfrm>
        </p:spPr>
        <p:txBody>
          <a:bodyPr anchor="b">
            <a:normAutofit/>
          </a:bodyPr>
          <a:lstStyle/>
          <a:p>
            <a:r>
              <a:rPr lang="en-GB" sz="3600" dirty="0"/>
              <a:t>How this relates </a:t>
            </a:r>
            <a:br>
              <a:rPr lang="en-GB" sz="3600" dirty="0"/>
            </a:br>
            <a:r>
              <a:rPr lang="en-GB" sz="3600" dirty="0"/>
              <a:t>to work</a:t>
            </a:r>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Content Placeholder 8">
            <a:extLst>
              <a:ext uri="{FF2B5EF4-FFF2-40B4-BE49-F238E27FC236}">
                <a16:creationId xmlns:a16="http://schemas.microsoft.com/office/drawing/2014/main" id="{67A2A8A0-8807-D6DE-0593-DBFDAC3ECF82}"/>
              </a:ext>
            </a:extLst>
          </p:cNvPr>
          <p:cNvSpPr>
            <a:spLocks noGrp="1"/>
          </p:cNvSpPr>
          <p:nvPr>
            <p:ph idx="1"/>
          </p:nvPr>
        </p:nvSpPr>
        <p:spPr>
          <a:xfrm>
            <a:off x="640080" y="2872899"/>
            <a:ext cx="4243589" cy="3320668"/>
          </a:xfrm>
        </p:spPr>
        <p:txBody>
          <a:bodyPr>
            <a:normAutofit fontScale="92500" lnSpcReduction="10000"/>
          </a:bodyPr>
          <a:lstStyle/>
          <a:p>
            <a:r>
              <a:rPr lang="en-US" dirty="0"/>
              <a:t>Feeling unprepared</a:t>
            </a:r>
          </a:p>
          <a:p>
            <a:endParaRPr lang="en-US" dirty="0"/>
          </a:p>
          <a:p>
            <a:r>
              <a:rPr lang="en-US" dirty="0"/>
              <a:t>Still showing up!</a:t>
            </a:r>
          </a:p>
          <a:p>
            <a:endParaRPr lang="en-US" dirty="0"/>
          </a:p>
          <a:p>
            <a:r>
              <a:rPr lang="en-US" dirty="0"/>
              <a:t>Available support</a:t>
            </a:r>
          </a:p>
          <a:p>
            <a:endParaRPr lang="en-US" dirty="0"/>
          </a:p>
          <a:p>
            <a:r>
              <a:rPr lang="en-US" dirty="0"/>
              <a:t>Say what you need!</a:t>
            </a:r>
          </a:p>
        </p:txBody>
      </p:sp>
      <p:pic>
        <p:nvPicPr>
          <p:cNvPr id="5" name="Content Placeholder 4" descr="Kirstie delivering a training session&#10;&#10;A lady with red shoulder length curly hair and purple lensed glasses is standing next to a screen with the word presentation written on it.&#10;&#10;The lady is wearing a black shirt with a face of lady in white and burgundy 1940's replica trousers.">
            <a:extLst>
              <a:ext uri="{FF2B5EF4-FFF2-40B4-BE49-F238E27FC236}">
                <a16:creationId xmlns:a16="http://schemas.microsoft.com/office/drawing/2014/main" id="{70B8F61F-68E4-DAF7-B1F1-FED8A81B8F4C}"/>
              </a:ext>
            </a:extLst>
          </p:cNvPr>
          <p:cNvPicPr>
            <a:picLocks noChangeAspect="1"/>
          </p:cNvPicPr>
          <p:nvPr/>
        </p:nvPicPr>
        <p:blipFill>
          <a:blip r:embed="rId3">
            <a:extLst>
              <a:ext uri="{28A0092B-C50C-407E-A947-70E740481C1C}">
                <a14:useLocalDpi xmlns:a14="http://schemas.microsoft.com/office/drawing/2010/main" val="0"/>
              </a:ext>
            </a:extLst>
          </a:blip>
          <a:srcRect r="39065"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377310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8DEDA4CB-8AEF-8BBD-873A-99758B549B58}"/>
            </a:ext>
          </a:extLst>
        </p:cNvPr>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F8CA2FA-5037-66EE-17CC-04E0CDD913E3}"/>
              </a:ext>
            </a:extLst>
          </p:cNvPr>
          <p:cNvSpPr>
            <a:spLocks noGrp="1"/>
          </p:cNvSpPr>
          <p:nvPr>
            <p:ph type="title"/>
          </p:nvPr>
        </p:nvSpPr>
        <p:spPr>
          <a:xfrm>
            <a:off x="4988851" y="295934"/>
            <a:ext cx="6251110" cy="1783080"/>
          </a:xfrm>
        </p:spPr>
        <p:txBody>
          <a:bodyPr anchor="b">
            <a:normAutofit/>
          </a:bodyPr>
          <a:lstStyle/>
          <a:p>
            <a:r>
              <a:rPr lang="en-GB" sz="3600" dirty="0"/>
              <a:t>How this relates to your career</a:t>
            </a:r>
          </a:p>
        </p:txBody>
      </p:sp>
      <p:pic>
        <p:nvPicPr>
          <p:cNvPr id="10" name="Content Placeholder 9" descr="Library ladder&#10;&#10;A wooden library ladder stands next to a glassed case of library shelves with books. ">
            <a:extLst>
              <a:ext uri="{FF2B5EF4-FFF2-40B4-BE49-F238E27FC236}">
                <a16:creationId xmlns:a16="http://schemas.microsoft.com/office/drawing/2014/main" id="{E508525B-DE09-2BE0-D63C-651D2C7B598D}"/>
              </a:ext>
            </a:extLst>
          </p:cNvPr>
          <p:cNvPicPr>
            <a:picLocks noChangeAspect="1"/>
          </p:cNvPicPr>
          <p:nvPr/>
        </p:nvPicPr>
        <p:blipFill>
          <a:blip r:embed="rId3" cstate="print">
            <a:extLst>
              <a:ext uri="{28A0092B-C50C-407E-A947-70E740481C1C}">
                <a14:useLocalDpi xmlns:a14="http://schemas.microsoft.com/office/drawing/2010/main" val="0"/>
              </a:ext>
            </a:extLst>
          </a:blip>
          <a:srcRect t="8568" b="8568"/>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30"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Content Placeholder 24">
            <a:extLst>
              <a:ext uri="{FF2B5EF4-FFF2-40B4-BE49-F238E27FC236}">
                <a16:creationId xmlns:a16="http://schemas.microsoft.com/office/drawing/2014/main" id="{78168D76-4D62-5A1E-943E-AF6B307D6D38}"/>
              </a:ext>
            </a:extLst>
          </p:cNvPr>
          <p:cNvSpPr>
            <a:spLocks noGrp="1"/>
          </p:cNvSpPr>
          <p:nvPr>
            <p:ph idx="1"/>
          </p:nvPr>
        </p:nvSpPr>
        <p:spPr>
          <a:xfrm>
            <a:off x="4976198" y="2655918"/>
            <a:ext cx="6894238" cy="3483864"/>
          </a:xfrm>
        </p:spPr>
        <p:txBody>
          <a:bodyPr>
            <a:normAutofit fontScale="92500"/>
          </a:bodyPr>
          <a:lstStyle/>
          <a:p>
            <a:r>
              <a:rPr lang="en-US" dirty="0"/>
              <a:t>Lack of confidence</a:t>
            </a:r>
          </a:p>
          <a:p>
            <a:endParaRPr lang="en-US" dirty="0"/>
          </a:p>
          <a:p>
            <a:r>
              <a:rPr lang="en-US" dirty="0"/>
              <a:t>Self doubt</a:t>
            </a:r>
          </a:p>
          <a:p>
            <a:endParaRPr lang="en-US" dirty="0"/>
          </a:p>
          <a:p>
            <a:r>
              <a:rPr lang="en-US" dirty="0"/>
              <a:t>Advancement is different for everyone</a:t>
            </a:r>
          </a:p>
          <a:p>
            <a:endParaRPr lang="en-US" dirty="0"/>
          </a:p>
          <a:p>
            <a:r>
              <a:rPr lang="en-US" dirty="0"/>
              <a:t>Disabilities shouldn’t be a barrier!</a:t>
            </a:r>
          </a:p>
        </p:txBody>
      </p:sp>
    </p:spTree>
    <p:extLst>
      <p:ext uri="{BB962C8B-B14F-4D97-AF65-F5344CB8AC3E}">
        <p14:creationId xmlns:p14="http://schemas.microsoft.com/office/powerpoint/2010/main" val="2004073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1ABAE036-960A-A6F7-883A-02C8325000D2}"/>
            </a:ext>
          </a:extLst>
        </p:cNvPr>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FF4A105-841E-8A72-7C34-84747DB22B94}"/>
              </a:ext>
            </a:extLst>
          </p:cNvPr>
          <p:cNvSpPr>
            <a:spLocks noGrp="1"/>
          </p:cNvSpPr>
          <p:nvPr>
            <p:ph type="title"/>
          </p:nvPr>
        </p:nvSpPr>
        <p:spPr>
          <a:xfrm>
            <a:off x="640079" y="325369"/>
            <a:ext cx="4910115" cy="1956841"/>
          </a:xfrm>
        </p:spPr>
        <p:txBody>
          <a:bodyPr anchor="b">
            <a:normAutofit/>
          </a:bodyPr>
          <a:lstStyle/>
          <a:p>
            <a:r>
              <a:rPr lang="en-GB" sz="3600" dirty="0"/>
              <a:t>How this relates to wellbeing</a:t>
            </a:r>
          </a:p>
        </p:txBody>
      </p:sp>
      <p:sp>
        <p:nvSpPr>
          <p:cNvPr id="3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Content Placeholder 23">
            <a:extLst>
              <a:ext uri="{FF2B5EF4-FFF2-40B4-BE49-F238E27FC236}">
                <a16:creationId xmlns:a16="http://schemas.microsoft.com/office/drawing/2014/main" id="{2190CCEE-E3D7-1A00-8CB0-A291DF9EDCFF}"/>
              </a:ext>
            </a:extLst>
          </p:cNvPr>
          <p:cNvSpPr>
            <a:spLocks noGrp="1"/>
          </p:cNvSpPr>
          <p:nvPr>
            <p:ph idx="1"/>
          </p:nvPr>
        </p:nvSpPr>
        <p:spPr>
          <a:xfrm>
            <a:off x="640080" y="2872899"/>
            <a:ext cx="4910114" cy="3320668"/>
          </a:xfrm>
        </p:spPr>
        <p:txBody>
          <a:bodyPr>
            <a:normAutofit fontScale="92500" lnSpcReduction="10000"/>
          </a:bodyPr>
          <a:lstStyle/>
          <a:p>
            <a:r>
              <a:rPr lang="en-US" sz="3000" dirty="0"/>
              <a:t>Rest</a:t>
            </a:r>
          </a:p>
          <a:p>
            <a:endParaRPr lang="en-US" sz="3000" dirty="0"/>
          </a:p>
          <a:p>
            <a:r>
              <a:rPr lang="en-US" sz="3000" dirty="0"/>
              <a:t>Listen to your body</a:t>
            </a:r>
          </a:p>
          <a:p>
            <a:endParaRPr lang="en-US" sz="3000" dirty="0"/>
          </a:p>
          <a:p>
            <a:r>
              <a:rPr lang="en-US" sz="3000" dirty="0"/>
              <a:t>Be kind to yourself</a:t>
            </a:r>
          </a:p>
          <a:p>
            <a:endParaRPr lang="en-US" sz="3000" dirty="0"/>
          </a:p>
          <a:p>
            <a:r>
              <a:rPr lang="en-US" sz="3000" dirty="0"/>
              <a:t>Your health comes first!</a:t>
            </a:r>
          </a:p>
          <a:p>
            <a:endParaRPr lang="en-US" dirty="0"/>
          </a:p>
        </p:txBody>
      </p:sp>
      <p:pic>
        <p:nvPicPr>
          <p:cNvPr id="7" name="Content Placeholder 6" descr="Babbling brook at Bersham&#10;&#10;A small stream runs through a shaded woodland glen">
            <a:extLst>
              <a:ext uri="{FF2B5EF4-FFF2-40B4-BE49-F238E27FC236}">
                <a16:creationId xmlns:a16="http://schemas.microsoft.com/office/drawing/2014/main" id="{C253DE0B-7C80-3BB7-2C8E-A84694293683}"/>
              </a:ext>
            </a:extLst>
          </p:cNvPr>
          <p:cNvPicPr>
            <a:picLocks noChangeAspect="1"/>
          </p:cNvPicPr>
          <p:nvPr/>
        </p:nvPicPr>
        <p:blipFill>
          <a:blip r:embed="rId3">
            <a:extLst>
              <a:ext uri="{28A0092B-C50C-407E-A947-70E740481C1C}">
                <a14:useLocalDpi xmlns:a14="http://schemas.microsoft.com/office/drawing/2010/main" val="0"/>
              </a:ext>
            </a:extLst>
          </a:blip>
          <a:srcRect b="24977"/>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2177678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F1EBACC7-9114-71F5-AD6A-E547B3F81B4C}"/>
            </a:ext>
          </a:extLst>
        </p:cNvPr>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AED7813-2776-C098-FDE2-C53CDE8F523E}"/>
              </a:ext>
            </a:extLst>
          </p:cNvPr>
          <p:cNvSpPr>
            <a:spLocks noGrp="1"/>
          </p:cNvSpPr>
          <p:nvPr>
            <p:ph type="title"/>
          </p:nvPr>
        </p:nvSpPr>
        <p:spPr>
          <a:xfrm>
            <a:off x="5297762" y="329184"/>
            <a:ext cx="6251110" cy="1783080"/>
          </a:xfrm>
        </p:spPr>
        <p:txBody>
          <a:bodyPr anchor="b">
            <a:normAutofit/>
          </a:bodyPr>
          <a:lstStyle/>
          <a:p>
            <a:r>
              <a:rPr lang="en-GB" sz="3600" dirty="0"/>
              <a:t>What we can do together…</a:t>
            </a:r>
          </a:p>
        </p:txBody>
      </p:sp>
      <p:pic>
        <p:nvPicPr>
          <p:cNvPr id="27" name="Picture 26" descr="Interlinking hands&#10;&#10;Hands holding each other's wrists and interlinked to form a circle">
            <a:extLst>
              <a:ext uri="{FF2B5EF4-FFF2-40B4-BE49-F238E27FC236}">
                <a16:creationId xmlns:a16="http://schemas.microsoft.com/office/drawing/2014/main" id="{ACF2FBE1-FF7E-A201-F1E5-C8B7649A1043}"/>
              </a:ext>
            </a:extLst>
          </p:cNvPr>
          <p:cNvPicPr>
            <a:picLocks noChangeAspect="1"/>
          </p:cNvPicPr>
          <p:nvPr/>
        </p:nvPicPr>
        <p:blipFill>
          <a:blip r:embed="rId3"/>
          <a:srcRect l="29152" r="25517" b="-1"/>
          <a:stretch>
            <a:fillRect/>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33"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Content Placeholder 24">
            <a:extLst>
              <a:ext uri="{FF2B5EF4-FFF2-40B4-BE49-F238E27FC236}">
                <a16:creationId xmlns:a16="http://schemas.microsoft.com/office/drawing/2014/main" id="{686421BE-075F-295F-6E71-8509BA56DD96}"/>
              </a:ext>
            </a:extLst>
          </p:cNvPr>
          <p:cNvSpPr>
            <a:spLocks noGrp="1"/>
          </p:cNvSpPr>
          <p:nvPr>
            <p:ph idx="1"/>
          </p:nvPr>
        </p:nvSpPr>
        <p:spPr>
          <a:xfrm>
            <a:off x="5297762" y="2706624"/>
            <a:ext cx="6251110" cy="3483864"/>
          </a:xfrm>
        </p:spPr>
        <p:txBody>
          <a:bodyPr>
            <a:normAutofit lnSpcReduction="10000"/>
          </a:bodyPr>
          <a:lstStyle/>
          <a:p>
            <a:r>
              <a:rPr lang="en-US" dirty="0"/>
              <a:t>See the whole person</a:t>
            </a:r>
          </a:p>
          <a:p>
            <a:endParaRPr lang="en-US" dirty="0"/>
          </a:p>
          <a:p>
            <a:r>
              <a:rPr lang="en-US" dirty="0"/>
              <a:t>Ask what can help</a:t>
            </a:r>
          </a:p>
          <a:p>
            <a:endParaRPr lang="en-US" dirty="0"/>
          </a:p>
          <a:p>
            <a:r>
              <a:rPr lang="en-US" dirty="0"/>
              <a:t>Listen and provide support</a:t>
            </a:r>
          </a:p>
          <a:p>
            <a:endParaRPr lang="en-US" dirty="0"/>
          </a:p>
          <a:p>
            <a:r>
              <a:rPr lang="en-US" dirty="0"/>
              <a:t>Share experiences</a:t>
            </a:r>
          </a:p>
        </p:txBody>
      </p:sp>
    </p:spTree>
    <p:extLst>
      <p:ext uri="{BB962C8B-B14F-4D97-AF65-F5344CB8AC3E}">
        <p14:creationId xmlns:p14="http://schemas.microsoft.com/office/powerpoint/2010/main" val="41913496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9846" y="769498"/>
            <a:ext cx="4299625" cy="4625164"/>
          </a:xfrm>
        </p:spPr>
        <p:txBody>
          <a:bodyPr>
            <a:normAutofit/>
          </a:bodyPr>
          <a:lstStyle/>
          <a:p>
            <a:r>
              <a:rPr lang="en-GB" sz="3600" dirty="0"/>
              <a:t>Any Questions or thoughts?</a:t>
            </a:r>
          </a:p>
        </p:txBody>
      </p:sp>
      <p:pic>
        <p:nvPicPr>
          <p:cNvPr id="6" name="Picture 5" descr="A cartoon of a person reading a book. The person has short brown hair, blue eyes and glasses. To the left of the person are five question marks.  To the right of the person are four light blubs.&#10;&#10;">
            <a:extLst>
              <a:ext uri="{FF2B5EF4-FFF2-40B4-BE49-F238E27FC236}">
                <a16:creationId xmlns:a16="http://schemas.microsoft.com/office/drawing/2014/main" id="{C7D94037-0F58-E9A2-2D62-87938B595566}"/>
              </a:ext>
            </a:extLst>
          </p:cNvPr>
          <p:cNvPicPr>
            <a:picLocks noChangeAspect="1"/>
          </p:cNvPicPr>
          <p:nvPr/>
        </p:nvPicPr>
        <p:blipFill>
          <a:blip r:embed="rId3">
            <a:extLst>
              <a:ext uri="{28A0092B-C50C-407E-A947-70E740481C1C}">
                <a14:useLocalDpi xmlns:a14="http://schemas.microsoft.com/office/drawing/2010/main" val="0"/>
              </a:ext>
            </a:extLst>
          </a:blip>
          <a:srcRect l="20403" r="14901"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3683229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3F6D98A-B0D7-6C37-BF71-32C37FB3670A}"/>
              </a:ext>
            </a:extLst>
          </p:cNvPr>
          <p:cNvSpPr>
            <a:spLocks noGrp="1"/>
          </p:cNvSpPr>
          <p:nvPr>
            <p:ph type="title"/>
          </p:nvPr>
        </p:nvSpPr>
        <p:spPr>
          <a:xfrm>
            <a:off x="5297762" y="329184"/>
            <a:ext cx="6251110" cy="1783080"/>
          </a:xfrm>
        </p:spPr>
        <p:txBody>
          <a:bodyPr anchor="b">
            <a:normAutofit/>
          </a:bodyPr>
          <a:lstStyle/>
          <a:p>
            <a:r>
              <a:rPr lang="en-GB" sz="3600" dirty="0"/>
              <a:t>Contact details</a:t>
            </a:r>
            <a:r>
              <a:rPr lang="en-GB" sz="5400" dirty="0"/>
              <a:t>	</a:t>
            </a:r>
          </a:p>
        </p:txBody>
      </p:sp>
      <p:pic>
        <p:nvPicPr>
          <p:cNvPr id="6" name="Picture 5" descr="Image of Kirstie Preest&#10;&#10;A lady with red curly shoulder length hair and purple lensed glasses sitting in her back garden in front of a fence and green shrub. She wears a cream vintage 1970s dress with orange and black flowers.">
            <a:extLst>
              <a:ext uri="{FF2B5EF4-FFF2-40B4-BE49-F238E27FC236}">
                <a16:creationId xmlns:a16="http://schemas.microsoft.com/office/drawing/2014/main" id="{AC07C8E6-56AD-5F1F-CB3D-0588CAB719A7}"/>
              </a:ext>
            </a:extLst>
          </p:cNvPr>
          <p:cNvPicPr>
            <a:picLocks noChangeAspect="1"/>
          </p:cNvPicPr>
          <p:nvPr/>
        </p:nvPicPr>
        <p:blipFill>
          <a:blip r:embed="rId3">
            <a:extLst>
              <a:ext uri="{28A0092B-C50C-407E-A947-70E740481C1C}">
                <a14:useLocalDpi xmlns:a14="http://schemas.microsoft.com/office/drawing/2010/main" val="0"/>
              </a:ext>
            </a:extLst>
          </a:blip>
          <a:srcRect r="-2" b="10175"/>
          <a:stretch>
            <a:fillRect/>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2"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83BFA7A3-365A-2D69-80F4-4F59A6758FB5}"/>
              </a:ext>
            </a:extLst>
          </p:cNvPr>
          <p:cNvSpPr>
            <a:spLocks noGrp="1"/>
          </p:cNvSpPr>
          <p:nvPr>
            <p:ph idx="1"/>
          </p:nvPr>
        </p:nvSpPr>
        <p:spPr>
          <a:xfrm>
            <a:off x="5297762" y="2706624"/>
            <a:ext cx="6251110" cy="3483864"/>
          </a:xfrm>
        </p:spPr>
        <p:txBody>
          <a:bodyPr>
            <a:normAutofit/>
          </a:bodyPr>
          <a:lstStyle/>
          <a:p>
            <a:pPr marL="0" indent="0">
              <a:buNone/>
            </a:pPr>
            <a:r>
              <a:rPr lang="en-GB" dirty="0"/>
              <a:t>Kirstie Preest (She/Her)</a:t>
            </a:r>
          </a:p>
          <a:p>
            <a:pPr marL="0" indent="0">
              <a:buNone/>
            </a:pPr>
            <a:endParaRPr lang="en-GB" dirty="0"/>
          </a:p>
          <a:p>
            <a:pPr marL="0" indent="0">
              <a:buNone/>
            </a:pPr>
            <a:r>
              <a:rPr lang="en-GB" dirty="0"/>
              <a:t>Freelance Library Consultant &amp; Trainer</a:t>
            </a:r>
          </a:p>
          <a:p>
            <a:pPr marL="0" indent="0">
              <a:buNone/>
            </a:pPr>
            <a:endParaRPr lang="en-GB" dirty="0"/>
          </a:p>
          <a:p>
            <a:pPr marL="0" indent="0">
              <a:buNone/>
            </a:pPr>
            <a:r>
              <a:rPr lang="en-GB" dirty="0"/>
              <a:t>kirstiepreest@hotmail.co.uk</a:t>
            </a:r>
          </a:p>
        </p:txBody>
      </p:sp>
    </p:spTree>
    <p:extLst>
      <p:ext uri="{BB962C8B-B14F-4D97-AF65-F5344CB8AC3E}">
        <p14:creationId xmlns:p14="http://schemas.microsoft.com/office/powerpoint/2010/main" val="18392281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33795</TotalTime>
  <Words>2151</Words>
  <Application>Microsoft Office PowerPoint</Application>
  <PresentationFormat>Widescreen</PresentationFormat>
  <Paragraphs>180</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Verdana</vt:lpstr>
      <vt:lpstr>Office Theme</vt:lpstr>
      <vt:lpstr>Navigating the haze of intersectionality</vt:lpstr>
      <vt:lpstr>What we’ll explore:</vt:lpstr>
      <vt:lpstr>My lived experience</vt:lpstr>
      <vt:lpstr>The shared haze!</vt:lpstr>
      <vt:lpstr>Hidden challenges</vt:lpstr>
      <vt:lpstr>How this relates  to work</vt:lpstr>
      <vt:lpstr>How this relates to your career</vt:lpstr>
      <vt:lpstr>How this relates to wellbeing</vt:lpstr>
      <vt:lpstr>What we can do together…</vt:lpstr>
      <vt:lpstr>Any Questions or thoughts?</vt:lpstr>
      <vt:lpstr>Contact details </vt:lpstr>
    </vt:vector>
  </TitlesOfParts>
  <Company>Murray Edwards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Kirstie Preest</dc:creator>
  <cp:lastModifiedBy>Maria King</cp:lastModifiedBy>
  <cp:revision>359</cp:revision>
  <cp:lastPrinted>2026-06-10T14:22:04Z</cp:lastPrinted>
  <dcterms:created xsi:type="dcterms:W3CDTF">2019-07-31T11:54:31Z</dcterms:created>
  <dcterms:modified xsi:type="dcterms:W3CDTF">2026-10-19T13:54:47Z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c40c44f-1f69-42b1-8adb-97a28a0ddf42_Enabled">
    <vt:lpwstr>true</vt:lpwstr>
  </property>
  <property fmtid="{D5CDD505-2E9C-101B-9397-08002B2CF9AE}" pid="3" name="MSIP_Label_3c40c44f-1f69-42b1-8adb-97a28a0ddf42_SetDate">
    <vt:lpwstr>2021-05-01T15:31:26Z</vt:lpwstr>
  </property>
  <property fmtid="{D5CDD505-2E9C-101B-9397-08002B2CF9AE}" pid="4" name="MSIP_Label_3c40c44f-1f69-42b1-8adb-97a28a0ddf42_Method">
    <vt:lpwstr>Standard</vt:lpwstr>
  </property>
  <property fmtid="{D5CDD505-2E9C-101B-9397-08002B2CF9AE}" pid="5" name="MSIP_Label_3c40c44f-1f69-42b1-8adb-97a28a0ddf42_Name">
    <vt:lpwstr>Public Information</vt:lpwstr>
  </property>
  <property fmtid="{D5CDD505-2E9C-101B-9397-08002B2CF9AE}" pid="6" name="MSIP_Label_3c40c44f-1f69-42b1-8adb-97a28a0ddf42_SiteId">
    <vt:lpwstr>df8c2afc-5129-4d22-90f1-ca95020c0c80</vt:lpwstr>
  </property>
  <property fmtid="{D5CDD505-2E9C-101B-9397-08002B2CF9AE}" pid="7" name="MSIP_Label_3c40c44f-1f69-42b1-8adb-97a28a0ddf42_ActionId">
    <vt:lpwstr>a03d0de4-1b01-435d-8363-50eca7f2e839</vt:lpwstr>
  </property>
  <property fmtid="{D5CDD505-2E9C-101B-9397-08002B2CF9AE}" pid="8" name="MSIP_Label_3c40c44f-1f69-42b1-8adb-97a28a0ddf42_ContentBits">
    <vt:lpwstr>0</vt:lpwstr>
  </property>
</Properties>
</file>