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36"/>
  </p:notesMasterIdLst>
  <p:handoutMasterIdLst>
    <p:handoutMasterId r:id="rId37"/>
  </p:handoutMasterIdLst>
  <p:sldIdLst>
    <p:sldId id="410" r:id="rId5"/>
    <p:sldId id="383" r:id="rId6"/>
    <p:sldId id="411" r:id="rId7"/>
    <p:sldId id="391" r:id="rId8"/>
    <p:sldId id="435" r:id="rId9"/>
    <p:sldId id="404" r:id="rId10"/>
    <p:sldId id="412" r:id="rId11"/>
    <p:sldId id="408" r:id="rId12"/>
    <p:sldId id="397" r:id="rId13"/>
    <p:sldId id="413" r:id="rId14"/>
    <p:sldId id="416" r:id="rId15"/>
    <p:sldId id="415" r:id="rId16"/>
    <p:sldId id="414" r:id="rId17"/>
    <p:sldId id="417" r:id="rId18"/>
    <p:sldId id="418" r:id="rId19"/>
    <p:sldId id="419" r:id="rId20"/>
    <p:sldId id="420" r:id="rId21"/>
    <p:sldId id="421" r:id="rId22"/>
    <p:sldId id="422" r:id="rId23"/>
    <p:sldId id="423" r:id="rId24"/>
    <p:sldId id="424" r:id="rId25"/>
    <p:sldId id="407" r:id="rId26"/>
    <p:sldId id="425" r:id="rId27"/>
    <p:sldId id="426" r:id="rId28"/>
    <p:sldId id="427" r:id="rId29"/>
    <p:sldId id="428" r:id="rId30"/>
    <p:sldId id="434" r:id="rId31"/>
    <p:sldId id="398" r:id="rId32"/>
    <p:sldId id="430" r:id="rId33"/>
    <p:sldId id="436" r:id="rId34"/>
    <p:sldId id="43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75033" autoAdjust="0"/>
  </p:normalViewPr>
  <p:slideViewPr>
    <p:cSldViewPr snapToGrid="0">
      <p:cViewPr varScale="1">
        <p:scale>
          <a:sx n="62" d="100"/>
          <a:sy n="62" d="100"/>
        </p:scale>
        <p:origin x="137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e Camp" userId="e02a374d-eb88-40f2-9aab-f9d197901f98" providerId="ADAL" clId="{ACEF585B-341B-478E-ABE1-72228A0414A0}"/>
    <pc:docChg chg="modSld">
      <pc:chgData name="Clare Camp" userId="e02a374d-eb88-40f2-9aab-f9d197901f98" providerId="ADAL" clId="{ACEF585B-341B-478E-ABE1-72228A0414A0}" dt="2026-02-26T10:04:51.556" v="29" actId="20577"/>
      <pc:docMkLst>
        <pc:docMk/>
      </pc:docMkLst>
      <pc:sldChg chg="modNotesTx">
        <pc:chgData name="Clare Camp" userId="e02a374d-eb88-40f2-9aab-f9d197901f98" providerId="ADAL" clId="{ACEF585B-341B-478E-ABE1-72228A0414A0}" dt="2026-02-26T10:03:16.425" v="1" actId="20577"/>
        <pc:sldMkLst>
          <pc:docMk/>
          <pc:sldMk cId="3346685798" sldId="383"/>
        </pc:sldMkLst>
      </pc:sldChg>
      <pc:sldChg chg="modNotesTx">
        <pc:chgData name="Clare Camp" userId="e02a374d-eb88-40f2-9aab-f9d197901f98" providerId="ADAL" clId="{ACEF585B-341B-478E-ABE1-72228A0414A0}" dt="2026-02-26T10:03:23.656" v="3" actId="20577"/>
        <pc:sldMkLst>
          <pc:docMk/>
          <pc:sldMk cId="3200312026" sldId="391"/>
        </pc:sldMkLst>
      </pc:sldChg>
      <pc:sldChg chg="modNotesTx">
        <pc:chgData name="Clare Camp" userId="e02a374d-eb88-40f2-9aab-f9d197901f98" providerId="ADAL" clId="{ACEF585B-341B-478E-ABE1-72228A0414A0}" dt="2026-02-26T10:03:44.289" v="8" actId="20577"/>
        <pc:sldMkLst>
          <pc:docMk/>
          <pc:sldMk cId="2039059756" sldId="397"/>
        </pc:sldMkLst>
      </pc:sldChg>
      <pc:sldChg chg="modNotesTx">
        <pc:chgData name="Clare Camp" userId="e02a374d-eb88-40f2-9aab-f9d197901f98" providerId="ADAL" clId="{ACEF585B-341B-478E-ABE1-72228A0414A0}" dt="2026-02-26T10:03:34.174" v="5" actId="20577"/>
        <pc:sldMkLst>
          <pc:docMk/>
          <pc:sldMk cId="1850768898" sldId="404"/>
        </pc:sldMkLst>
      </pc:sldChg>
      <pc:sldChg chg="modNotesTx">
        <pc:chgData name="Clare Camp" userId="e02a374d-eb88-40f2-9aab-f9d197901f98" providerId="ADAL" clId="{ACEF585B-341B-478E-ABE1-72228A0414A0}" dt="2026-02-26T10:04:29.010" v="23" actId="20577"/>
        <pc:sldMkLst>
          <pc:docMk/>
          <pc:sldMk cId="3088225330" sldId="407"/>
        </pc:sldMkLst>
      </pc:sldChg>
      <pc:sldChg chg="modNotesTx">
        <pc:chgData name="Clare Camp" userId="e02a374d-eb88-40f2-9aab-f9d197901f98" providerId="ADAL" clId="{ACEF585B-341B-478E-ABE1-72228A0414A0}" dt="2026-02-26T10:03:41.721" v="7" actId="20577"/>
        <pc:sldMkLst>
          <pc:docMk/>
          <pc:sldMk cId="888484295" sldId="408"/>
        </pc:sldMkLst>
      </pc:sldChg>
      <pc:sldChg chg="modNotesTx">
        <pc:chgData name="Clare Camp" userId="e02a374d-eb88-40f2-9aab-f9d197901f98" providerId="ADAL" clId="{ACEF585B-341B-478E-ABE1-72228A0414A0}" dt="2026-02-26T10:03:13.590" v="0" actId="20577"/>
        <pc:sldMkLst>
          <pc:docMk/>
          <pc:sldMk cId="3390304222" sldId="410"/>
        </pc:sldMkLst>
      </pc:sldChg>
      <pc:sldChg chg="modNotesTx">
        <pc:chgData name="Clare Camp" userId="e02a374d-eb88-40f2-9aab-f9d197901f98" providerId="ADAL" clId="{ACEF585B-341B-478E-ABE1-72228A0414A0}" dt="2026-02-26T10:03:19.017" v="2" actId="20577"/>
        <pc:sldMkLst>
          <pc:docMk/>
          <pc:sldMk cId="3727021788" sldId="411"/>
        </pc:sldMkLst>
      </pc:sldChg>
      <pc:sldChg chg="modNotesTx">
        <pc:chgData name="Clare Camp" userId="e02a374d-eb88-40f2-9aab-f9d197901f98" providerId="ADAL" clId="{ACEF585B-341B-478E-ABE1-72228A0414A0}" dt="2026-02-26T10:03:38.498" v="6" actId="20577"/>
        <pc:sldMkLst>
          <pc:docMk/>
          <pc:sldMk cId="2737462576" sldId="412"/>
        </pc:sldMkLst>
      </pc:sldChg>
      <pc:sldChg chg="modNotesTx">
        <pc:chgData name="Clare Camp" userId="e02a374d-eb88-40f2-9aab-f9d197901f98" providerId="ADAL" clId="{ACEF585B-341B-478E-ABE1-72228A0414A0}" dt="2026-02-26T10:03:48.907" v="9" actId="20577"/>
        <pc:sldMkLst>
          <pc:docMk/>
          <pc:sldMk cId="2071426498" sldId="413"/>
        </pc:sldMkLst>
      </pc:sldChg>
      <pc:sldChg chg="modNotesTx">
        <pc:chgData name="Clare Camp" userId="e02a374d-eb88-40f2-9aab-f9d197901f98" providerId="ADAL" clId="{ACEF585B-341B-478E-ABE1-72228A0414A0}" dt="2026-02-26T10:04:00.191" v="14" actId="5793"/>
        <pc:sldMkLst>
          <pc:docMk/>
          <pc:sldMk cId="919102620" sldId="414"/>
        </pc:sldMkLst>
      </pc:sldChg>
      <pc:sldChg chg="modNotesTx">
        <pc:chgData name="Clare Camp" userId="e02a374d-eb88-40f2-9aab-f9d197901f98" providerId="ADAL" clId="{ACEF585B-341B-478E-ABE1-72228A0414A0}" dt="2026-02-26T10:03:57.104" v="12" actId="5793"/>
        <pc:sldMkLst>
          <pc:docMk/>
          <pc:sldMk cId="3681309429" sldId="415"/>
        </pc:sldMkLst>
      </pc:sldChg>
      <pc:sldChg chg="modNotesTx">
        <pc:chgData name="Clare Camp" userId="e02a374d-eb88-40f2-9aab-f9d197901f98" providerId="ADAL" clId="{ACEF585B-341B-478E-ABE1-72228A0414A0}" dt="2026-02-26T10:03:51.516" v="10" actId="20577"/>
        <pc:sldMkLst>
          <pc:docMk/>
          <pc:sldMk cId="4173023130" sldId="416"/>
        </pc:sldMkLst>
      </pc:sldChg>
      <pc:sldChg chg="modNotesTx">
        <pc:chgData name="Clare Camp" userId="e02a374d-eb88-40f2-9aab-f9d197901f98" providerId="ADAL" clId="{ACEF585B-341B-478E-ABE1-72228A0414A0}" dt="2026-02-26T10:04:04.050" v="15" actId="20577"/>
        <pc:sldMkLst>
          <pc:docMk/>
          <pc:sldMk cId="3914308549" sldId="417"/>
        </pc:sldMkLst>
      </pc:sldChg>
      <pc:sldChg chg="modNotesTx">
        <pc:chgData name="Clare Camp" userId="e02a374d-eb88-40f2-9aab-f9d197901f98" providerId="ADAL" clId="{ACEF585B-341B-478E-ABE1-72228A0414A0}" dt="2026-02-26T10:04:07.130" v="16" actId="20577"/>
        <pc:sldMkLst>
          <pc:docMk/>
          <pc:sldMk cId="435782626" sldId="418"/>
        </pc:sldMkLst>
      </pc:sldChg>
      <pc:sldChg chg="modNotesTx">
        <pc:chgData name="Clare Camp" userId="e02a374d-eb88-40f2-9aab-f9d197901f98" providerId="ADAL" clId="{ACEF585B-341B-478E-ABE1-72228A0414A0}" dt="2026-02-26T10:04:10.247" v="17" actId="20577"/>
        <pc:sldMkLst>
          <pc:docMk/>
          <pc:sldMk cId="2704519350" sldId="419"/>
        </pc:sldMkLst>
      </pc:sldChg>
      <pc:sldChg chg="modNotesTx">
        <pc:chgData name="Clare Camp" userId="e02a374d-eb88-40f2-9aab-f9d197901f98" providerId="ADAL" clId="{ACEF585B-341B-478E-ABE1-72228A0414A0}" dt="2026-02-26T10:04:12.513" v="18" actId="20577"/>
        <pc:sldMkLst>
          <pc:docMk/>
          <pc:sldMk cId="3113716990" sldId="420"/>
        </pc:sldMkLst>
      </pc:sldChg>
      <pc:sldChg chg="modNotesTx">
        <pc:chgData name="Clare Camp" userId="e02a374d-eb88-40f2-9aab-f9d197901f98" providerId="ADAL" clId="{ACEF585B-341B-478E-ABE1-72228A0414A0}" dt="2026-02-26T10:04:15.222" v="19" actId="20577"/>
        <pc:sldMkLst>
          <pc:docMk/>
          <pc:sldMk cId="3995657220" sldId="421"/>
        </pc:sldMkLst>
      </pc:sldChg>
      <pc:sldChg chg="modNotesTx">
        <pc:chgData name="Clare Camp" userId="e02a374d-eb88-40f2-9aab-f9d197901f98" providerId="ADAL" clId="{ACEF585B-341B-478E-ABE1-72228A0414A0}" dt="2026-02-26T10:04:17.506" v="20" actId="20577"/>
        <pc:sldMkLst>
          <pc:docMk/>
          <pc:sldMk cId="1092861316" sldId="422"/>
        </pc:sldMkLst>
      </pc:sldChg>
      <pc:sldChg chg="modNotesTx">
        <pc:chgData name="Clare Camp" userId="e02a374d-eb88-40f2-9aab-f9d197901f98" providerId="ADAL" clId="{ACEF585B-341B-478E-ABE1-72228A0414A0}" dt="2026-02-26T10:04:21.509" v="21" actId="20577"/>
        <pc:sldMkLst>
          <pc:docMk/>
          <pc:sldMk cId="2923808207" sldId="423"/>
        </pc:sldMkLst>
      </pc:sldChg>
      <pc:sldChg chg="modNotesTx">
        <pc:chgData name="Clare Camp" userId="e02a374d-eb88-40f2-9aab-f9d197901f98" providerId="ADAL" clId="{ACEF585B-341B-478E-ABE1-72228A0414A0}" dt="2026-02-26T10:04:24.910" v="22" actId="20577"/>
        <pc:sldMkLst>
          <pc:docMk/>
          <pc:sldMk cId="604473810" sldId="424"/>
        </pc:sldMkLst>
      </pc:sldChg>
      <pc:sldChg chg="modNotesTx">
        <pc:chgData name="Clare Camp" userId="e02a374d-eb88-40f2-9aab-f9d197901f98" providerId="ADAL" clId="{ACEF585B-341B-478E-ABE1-72228A0414A0}" dt="2026-02-26T10:04:31.505" v="24" actId="20577"/>
        <pc:sldMkLst>
          <pc:docMk/>
          <pc:sldMk cId="3524319294" sldId="425"/>
        </pc:sldMkLst>
      </pc:sldChg>
      <pc:sldChg chg="modNotesTx">
        <pc:chgData name="Clare Camp" userId="e02a374d-eb88-40f2-9aab-f9d197901f98" providerId="ADAL" clId="{ACEF585B-341B-478E-ABE1-72228A0414A0}" dt="2026-02-26T10:04:37.281" v="25" actId="20577"/>
        <pc:sldMkLst>
          <pc:docMk/>
          <pc:sldMk cId="1947666893" sldId="426"/>
        </pc:sldMkLst>
      </pc:sldChg>
      <pc:sldChg chg="modNotesTx">
        <pc:chgData name="Clare Camp" userId="e02a374d-eb88-40f2-9aab-f9d197901f98" providerId="ADAL" clId="{ACEF585B-341B-478E-ABE1-72228A0414A0}" dt="2026-02-26T10:04:45.019" v="27" actId="5793"/>
        <pc:sldMkLst>
          <pc:docMk/>
          <pc:sldMk cId="2165880745" sldId="427"/>
        </pc:sldMkLst>
      </pc:sldChg>
      <pc:sldChg chg="modNotesTx">
        <pc:chgData name="Clare Camp" userId="e02a374d-eb88-40f2-9aab-f9d197901f98" providerId="ADAL" clId="{ACEF585B-341B-478E-ABE1-72228A0414A0}" dt="2026-02-26T10:04:47.939" v="28" actId="20577"/>
        <pc:sldMkLst>
          <pc:docMk/>
          <pc:sldMk cId="1551941255" sldId="428"/>
        </pc:sldMkLst>
      </pc:sldChg>
      <pc:sldChg chg="modNotesTx">
        <pc:chgData name="Clare Camp" userId="e02a374d-eb88-40f2-9aab-f9d197901f98" providerId="ADAL" clId="{ACEF585B-341B-478E-ABE1-72228A0414A0}" dt="2026-02-26T10:04:51.556" v="29" actId="20577"/>
        <pc:sldMkLst>
          <pc:docMk/>
          <pc:sldMk cId="3722043277" sldId="434"/>
        </pc:sldMkLst>
      </pc:sldChg>
      <pc:sldChg chg="modNotesTx">
        <pc:chgData name="Clare Camp" userId="e02a374d-eb88-40f2-9aab-f9d197901f98" providerId="ADAL" clId="{ACEF585B-341B-478E-ABE1-72228A0414A0}" dt="2026-02-26T10:03:29.203" v="4" actId="20577"/>
        <pc:sldMkLst>
          <pc:docMk/>
          <pc:sldMk cId="1899063473" sldId="43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0B19A-A204-0D1E-D108-5A4C5B144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F3242-E4B9-466C-343A-F7C44590E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ED2ADA-DC9E-9334-A4DE-A9D223CE6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E44A0-FF92-851A-F8D7-46C38CCABB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61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33D1-1D19-F9CE-46D7-BAE001C06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5AE51-BD23-9004-0B5D-C95F63283E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BDD4C2-F78B-86F1-2940-AD864519F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DD4EB-7510-D4EC-BEC4-481C31048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04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96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DCE6E-2F87-777C-83CD-BEF5ECD8B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889E31-9E59-AD24-1637-BC891D77C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D4A657-898E-F427-8790-EC71B62D7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3BB35-27B3-EB38-EC63-F5B65D0CD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82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77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95B79-AB0D-127C-1E66-EE68CAE4F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2E530-5798-711E-0E0E-5DEBA4F9B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4606D-5D68-CC8C-5556-0CCB0DE3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8BBCC-2425-F575-9E26-78836A5EF4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299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81C78-00F8-3B09-7CD3-3FBBF5CA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226DC0-E6AE-D8A0-E95F-9906F7AED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C46C4F-8934-F50F-ACF8-4A8544769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9CF50-EFA5-7E85-30CD-2C983C682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696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BAE35-6EAE-8A34-3E33-84B41C81B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91D5F3-6C60-BB7B-D409-F78E7D432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7E4482-FD76-493E-4BF4-80D43965F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3A7280-2277-FA2D-9C6F-161ED451D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799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C6F23-6222-146F-EDFF-0553BB106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C1200-2D5C-DF24-41F1-85CBB8984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A75047-2239-645B-7694-9A1B878B1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DB007-9DC1-CB08-0ED4-2619EDB95B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04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1177E-1F73-674E-5380-A18774C41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3DFBA7-B988-96E8-F458-DAE4649F3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0FFF8F-96EC-6E40-E346-2BA41719C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0E199-37DC-9174-F6EF-D8FCE39EF6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38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816B-400A-39FE-077E-35898E515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DF70BC-4590-1919-2A0E-B5DD532CE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A7A9F9-DFF6-3967-62EE-7196406E8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0F3B3-84E4-68AD-4D5A-E7F5B2B51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26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9C254-2A4B-956D-087C-DD05B14F6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FBC929-8940-E643-679D-50A1AA765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30EBB3-9456-ED12-AB08-1FB35FC956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079C9-D858-D56C-EBDA-6D303C13F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769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0FEE6-34F2-50E0-C881-4AD01480F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D5C00B-AFE4-FBDD-45F6-C8056FC53A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B6C435-70AC-89BE-627B-4E66B5B4B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7A4FF-32EF-3CB6-7F7A-926F02B5B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29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6D57A-5059-5AC6-B5CD-F7679E8B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DA93C-B00B-AEB8-21F8-59E6223FF8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84D62-D8B9-8BBB-0345-DBF48B407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DD22E-3E7E-B058-24F9-7E6E5C334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43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CE3AE-04D1-6BC0-A7F0-AD152D437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DFC9A-2794-FDD6-AEA7-8C6FA8813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C816C-D181-C35F-03FE-C7AE066D4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1F4E8-9FCD-54CC-DB2A-DEB933E554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6044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E87BC-BA5D-A429-4BF2-85D18DB80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F6C47A-EA5B-4D8F-6E31-5751FA9A5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A93264-FC9A-E017-845C-D6E635EF3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F5A9E-93CA-E111-BDD4-641D1C2C9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5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B74CC-4CA6-4759-2BB3-978E5DD4A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62583-ECE6-18FD-4C38-36CF767245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64ED6-8FEF-6BCF-529D-41CB71770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FF598-D21E-898E-EFA4-040A903F3B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09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E6D19-ABA3-1982-7BAD-46E065269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B65730-432A-04BA-0A2D-819DE2AEBE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2C3C13-4E8F-B8E8-FD66-192F97B29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EE6CB-A48C-410D-B9C1-B59D8F3791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515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28A45-1805-CCC0-3F05-6FDC0BAD4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46FA11-7409-A6BA-85A7-FD150C8C6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6D993A-792E-A099-79DB-8132410BE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8022B-3E6A-7F35-F5FF-075CCF2537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0386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721BA-45A2-8C5A-2521-9EAF9B0A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D4888F-B415-8F81-2A8D-C7F77B4DC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8DB8C-963E-87A1-F7AF-F6E62691E4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E84A5-BDA6-1F92-B548-A90B14CF9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6602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9F8DF-8510-DB95-027A-085E0D9F3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C313E1-8C3B-C3F8-9BCC-1ACE34924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84DCBB-8E2E-D605-900D-67FCFF545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D1D9A-E710-B2B5-8955-FDD00BE45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9526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54819-60F3-BCDE-F07C-4544005E5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32D039-5C67-5E45-1FE0-93235A05E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4DDCB4-F1F8-57AB-7BB6-B603E5ADA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7CA05-3D7C-4751-D217-EEB13B33A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298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4BAE-A43A-B814-DAB6-8FBAA19CA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75FC1F-166E-907D-3739-C4C9A3292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CE7DD-6079-CB1B-C5B7-157ADB011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6C86F-2257-81EF-21FC-FC8F196C4F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723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C0A29-DD91-33B8-F606-FF2E7B61F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8E8EFE-6A7B-3ED6-EB5A-9D35935E6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111341-F42A-8DDD-91E5-C993F9268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3357F-5701-6F84-FDE2-C7A691A13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2446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3935D-3CE9-68CB-E349-02128811D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4998CE-5DF3-84EB-A632-D442D014C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941E8-80FA-738E-B6AC-F337BE49C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EC81-6489-88F5-C9E7-FE14AFE80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940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as.org.uk/neurodiversity-at-work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ites.google.com/view/fairlibraryjobs/manifesto" TargetMode="External"/><Relationship Id="rId4" Type="http://schemas.openxmlformats.org/officeDocument/2006/relationships/hyperlink" Target="https://doi.org/10.1016/j.acalib.2025.103115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tism.org.uk/advice-and-guidance/about-autism/sensory-processing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rcn.org.uk/Get-Help/Member-support-services/Peer-support-services/Neurodiversity-Guidance/ND-recruitment" TargetMode="External"/><Relationship Id="rId4" Type="http://schemas.openxmlformats.org/officeDocument/2006/relationships/hyperlink" Target="https://neurodivergentinsights.com/sensory-overload-and-emotions/?srsltid=AfmBOopUSaz2gaf4j6R9owNTlT9bztVoAo8MqiD_8IBbIEAmMGeaKB_H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braincharity.org.uk/what-is-masking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experiences of neurodivergent professionals working in academic libraries - recommendations for practice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746F00-37F2-6A76-7567-1B682C713363}"/>
              </a:ext>
            </a:extLst>
          </p:cNvPr>
          <p:cNvSpPr txBox="1"/>
          <p:nvPr/>
        </p:nvSpPr>
        <p:spPr>
          <a:xfrm>
            <a:off x="6309904" y="4460033"/>
            <a:ext cx="44576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Clare Camp (she/her)</a:t>
            </a:r>
          </a:p>
          <a:p>
            <a:endParaRPr lang="en-GB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>
            <a:no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  <a:p>
            <a:r>
              <a:rPr lang="en-US" sz="28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Aims and objectives</a:t>
            </a:r>
          </a:p>
          <a:p>
            <a:r>
              <a:rPr lang="en-US" sz="28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questions and methodology</a:t>
            </a:r>
          </a:p>
          <a:p>
            <a:r>
              <a:rPr lang="en-US" sz="28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Findings and interpretive framework</a:t>
            </a:r>
          </a:p>
          <a:p>
            <a:r>
              <a:rPr lang="en-US" sz="28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</a:t>
            </a:r>
          </a:p>
          <a:p>
            <a:r>
              <a:rPr lang="en-US" sz="28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Questions and answers</a:t>
            </a: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5D6F1-3425-6EDE-A83B-6394E673A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14590-FA20-C692-3489-496EAB358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4200" b="1" i="0" kern="1200" spc="1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523466-4AF3-C77B-7775-18B7A3C60CD7}"/>
              </a:ext>
            </a:extLst>
          </p:cNvPr>
          <p:cNvSpPr txBox="1"/>
          <p:nvPr/>
        </p:nvSpPr>
        <p:spPr>
          <a:xfrm>
            <a:off x="594360" y="4549552"/>
            <a:ext cx="5486400" cy="16459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Word or emoji in the chat</a:t>
            </a:r>
            <a:endParaRPr lang="en-US" sz="2400" b="1" i="0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b="1" i="0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b="1" i="0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9DC9D2B1-1C33-6E4F-9981-0D77924CC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7984" y="2205034"/>
            <a:ext cx="3188427" cy="318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2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Library and Information Services Management MA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 motivation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big picture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LIS context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gaps</a:t>
            </a:r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4" name="Graphic 3" descr="Books outline">
            <a:extLst>
              <a:ext uri="{FF2B5EF4-FFF2-40B4-BE49-F238E27FC236}">
                <a16:creationId xmlns:a16="http://schemas.microsoft.com/office/drawing/2014/main" id="{99F0B507-D70E-7743-A88C-9E7543556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5038" y="2702720"/>
            <a:ext cx="1568377" cy="168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CFB1-5DD0-2AD6-B184-9433E483F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1E8010-4C62-C6E2-CFA2-CFD6DE1E3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Terminology</a:t>
            </a:r>
          </a:p>
        </p:txBody>
      </p:sp>
      <p:pic>
        <p:nvPicPr>
          <p:cNvPr id="5" name="Content Placeholder 4" descr="Open book outline">
            <a:extLst>
              <a:ext uri="{FF2B5EF4-FFF2-40B4-BE49-F238E27FC236}">
                <a16:creationId xmlns:a16="http://schemas.microsoft.com/office/drawing/2014/main" id="{C5528660-5B20-9A42-0B1E-7CC632DB13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490" y="2645730"/>
            <a:ext cx="1704538" cy="1704538"/>
          </a:xfr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8C48617-5FE2-0228-E7AE-0A3942F66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DE2F3FB-6EE8-4722-9498-399389ABB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44EF73B-C8E4-CA75-16F9-EF9057C6C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A24F985-38A8-BB52-E897-A0F793C9C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B1D6A33-EFE5-5E2D-82E6-060361623F0D}"/>
              </a:ext>
            </a:extLst>
          </p:cNvPr>
          <p:cNvSpPr txBox="1"/>
          <p:nvPr/>
        </p:nvSpPr>
        <p:spPr>
          <a:xfrm>
            <a:off x="4012416" y="2197976"/>
            <a:ext cx="75870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Neurodivergent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having a mind that diverges from the “norm”, usually as consequence of having one or more neurodivergent conditions.</a:t>
            </a:r>
          </a:p>
          <a:p>
            <a:endParaRPr lang="en-GB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Neurotypical 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having a mind that falls within the “norm” or without one or more neurodivergent conditions.</a:t>
            </a:r>
          </a:p>
          <a:p>
            <a:endParaRPr lang="en-GB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Executive Functioning 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skills used to manage everyday tasks including organisation, planning, time management, working memory, emotional regulation and impulse control.</a:t>
            </a:r>
          </a:p>
          <a:p>
            <a:endParaRPr lang="en-GB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Masking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the act of suppressing or concealing neurodivergent traits to appear neurotypical.</a:t>
            </a:r>
          </a:p>
        </p:txBody>
      </p:sp>
    </p:spTree>
    <p:extLst>
      <p:ext uri="{BB962C8B-B14F-4D97-AF65-F5344CB8AC3E}">
        <p14:creationId xmlns:p14="http://schemas.microsoft.com/office/powerpoint/2010/main" val="1899063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aim and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5523" y="2676525"/>
            <a:ext cx="4377693" cy="359747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Research aim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Investigate the experience of neurodivergent individuals working in the LIS profession within an academic library in a large research-intensive university in England, using King’s College London as the location for a case study.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E198AA-251D-4446-30C4-8F2FA7F6A7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1714" y="2676525"/>
            <a:ext cx="6015446" cy="3597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Objectives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insight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Reveal how neurodivergent staff perceive their professional strengths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Expose the barriers that exist for neurodivergent staff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recommendations for improvement based on lived experience</a:t>
            </a:r>
          </a:p>
        </p:txBody>
      </p:sp>
      <p:pic>
        <p:nvPicPr>
          <p:cNvPr id="6" name="Graphic 5" descr="Magnifying glass with solid fill">
            <a:extLst>
              <a:ext uri="{FF2B5EF4-FFF2-40B4-BE49-F238E27FC236}">
                <a16:creationId xmlns:a16="http://schemas.microsoft.com/office/drawing/2014/main" id="{6E66339D-FA18-9F2E-148F-3ECD04089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" y="2657670"/>
            <a:ext cx="771330" cy="771330"/>
          </a:xfrm>
          <a:prstGeom prst="rect">
            <a:avLst/>
          </a:prstGeom>
        </p:spPr>
      </p:pic>
      <p:pic>
        <p:nvPicPr>
          <p:cNvPr id="8" name="Graphic 7" descr="Presentation with checklist with solid fill">
            <a:extLst>
              <a:ext uri="{FF2B5EF4-FFF2-40B4-BE49-F238E27FC236}">
                <a16:creationId xmlns:a16="http://schemas.microsoft.com/office/drawing/2014/main" id="{C8D3D74E-A221-F008-8D8B-A02A5B33A8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51714" y="2575249"/>
            <a:ext cx="853751" cy="85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6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EC039-C0F7-56B8-3224-215936B08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C3AFE-A07D-2068-6FA2-4F7493DC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4E1FD-3310-A02B-51F0-47118351BB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38131" y="2676525"/>
            <a:ext cx="8518849" cy="3597470"/>
          </a:xfrm>
        </p:spPr>
        <p:txBody>
          <a:bodyPr>
            <a:normAutofit fontScale="92500" lnSpcReduction="10000"/>
          </a:bodyPr>
          <a:lstStyle/>
          <a:p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neurodivergent LIS staff working in an academic library describe their workplace experiences, including recruitment, the physical and sociocultural environment, and their daily work and tasks?</a:t>
            </a:r>
          </a:p>
          <a:p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accommodations or adjustments within the LIS workplace environment are most valued by neurodivergent staff, how are these accessed, and what is their impact?</a:t>
            </a:r>
          </a:p>
          <a:p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professional skills and strengths do neurodivergent staff describe themselves as having, and in what ways are these harnessed and developed within the LIS profession?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12" name="Graphic 11" descr="Badge Question Mark with solid fill">
            <a:extLst>
              <a:ext uri="{FF2B5EF4-FFF2-40B4-BE49-F238E27FC236}">
                <a16:creationId xmlns:a16="http://schemas.microsoft.com/office/drawing/2014/main" id="{EE7B7F0A-FB61-5FB8-C45C-5D0C1B27D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303" y="2661091"/>
            <a:ext cx="767909" cy="7679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D4F5F5-4DDE-CBCC-CA33-E09F4A321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303" y="3933284"/>
            <a:ext cx="768163" cy="768163"/>
          </a:xfrm>
          <a:prstGeom prst="rect">
            <a:avLst/>
          </a:prstGeom>
        </p:spPr>
      </p:pic>
      <p:pic>
        <p:nvPicPr>
          <p:cNvPr id="14" name="Graphic 13" descr="Badge Question Mark with solid fill">
            <a:extLst>
              <a:ext uri="{FF2B5EF4-FFF2-40B4-BE49-F238E27FC236}">
                <a16:creationId xmlns:a16="http://schemas.microsoft.com/office/drawing/2014/main" id="{7E0BFC96-398D-0589-FF61-7CC72BBD2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302" y="5506086"/>
            <a:ext cx="767909" cy="7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62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and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887824"/>
            <a:ext cx="4490827" cy="359747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Six participants recruited.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represented a mixture of neurodivergent conditions, differing levels of seniority, role and length of service.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49849" y="2887824"/>
            <a:ext cx="4490827" cy="359747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Methodology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Semi-structured interviews were conducted, and interview data was analysed using Braun &amp; Clark’s (2022) thematic approach.</a:t>
            </a:r>
          </a:p>
        </p:txBody>
      </p:sp>
      <p:pic>
        <p:nvPicPr>
          <p:cNvPr id="12" name="Graphic 11" descr="Clipboard outline">
            <a:extLst>
              <a:ext uri="{FF2B5EF4-FFF2-40B4-BE49-F238E27FC236}">
                <a16:creationId xmlns:a16="http://schemas.microsoft.com/office/drawing/2014/main" id="{54D044C6-D2E4-A767-228E-865E67D80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000" y="2579914"/>
            <a:ext cx="914400" cy="914400"/>
          </a:xfrm>
          <a:prstGeom prst="rect">
            <a:avLst/>
          </a:prstGeom>
        </p:spPr>
      </p:pic>
      <p:pic>
        <p:nvPicPr>
          <p:cNvPr id="14" name="Graphic 13" descr="Head with gears outline">
            <a:extLst>
              <a:ext uri="{FF2B5EF4-FFF2-40B4-BE49-F238E27FC236}">
                <a16:creationId xmlns:a16="http://schemas.microsoft.com/office/drawing/2014/main" id="{ED44511F-9C8F-4BA8-34A0-8C3CD3EAF2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360" y="257991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AB6D40A-2A0A-AF3D-8CF7-3ECD37765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2039059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F7D99-E700-3541-BB49-C61A09A0D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7217AD-0426-E75C-2242-C5437B4A7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Familiarity, recall and “thinking on your feet”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0012F4-0DB0-20DC-75C6-1D09A13836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 fontScale="92500"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Familiarity with typical recruitment practices increased participants comfort and preparedness.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Challenges with recall make interviews overwhelmingly a negative experience reported by participants.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expressed that good performance at interview was about being good at thinking on your feet, rather than demonstrating suitability for a role.</a:t>
            </a:r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91268A-254F-51ED-A90B-A3B6641CA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F452853-51CC-0D5F-CFA3-89FEAA85A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96A4F71-4095-C65B-F9F9-CBA89707C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D5797A2-CD6C-6FAD-CD39-6E0AD41FC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5" name="Graphic 4" descr="Idea outline">
            <a:extLst>
              <a:ext uri="{FF2B5EF4-FFF2-40B4-BE49-F238E27FC236}">
                <a16:creationId xmlns:a16="http://schemas.microsoft.com/office/drawing/2014/main" id="{33722678-812D-6CD1-8507-DFE8257D4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927" y="2680008"/>
            <a:ext cx="1929651" cy="19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26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F1DA1-C73C-278C-B65B-E1D19101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71030-89BB-2F2C-DE1A-2BD4D5D5F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Quotes from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FB0A3-126D-5C51-0C8D-08EC9CF69DD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8446" y="2330661"/>
            <a:ext cx="2399075" cy="71701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…my mind goes everywhere. (P3)</a:t>
            </a:r>
          </a:p>
          <a:p>
            <a:pPr lvl="1"/>
            <a:endParaRPr lang="en-US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2475C2D9-896D-FF2F-6B53-5DDB9B36E8EC}"/>
              </a:ext>
            </a:extLst>
          </p:cNvPr>
          <p:cNvSpPr/>
          <p:nvPr/>
        </p:nvSpPr>
        <p:spPr>
          <a:xfrm>
            <a:off x="496037" y="3269227"/>
            <a:ext cx="5181600" cy="2949678"/>
          </a:xfrm>
          <a:prstGeom prst="wedgeEllipseCallout">
            <a:avLst>
              <a:gd name="adj1" fmla="val -40757"/>
              <a:gd name="adj2" fmla="val 6394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F4233E-E93B-3BAB-E871-3ABF5F95628C}"/>
              </a:ext>
            </a:extLst>
          </p:cNvPr>
          <p:cNvSpPr txBox="1"/>
          <p:nvPr/>
        </p:nvSpPr>
        <p:spPr>
          <a:xfrm>
            <a:off x="1150375" y="3875623"/>
            <a:ext cx="388374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can just be on a roller coaster that I’m not quite in control of and I genuinely won’t know where I’ve been by the end of a sentence or a point. (P5)</a:t>
            </a:r>
          </a:p>
          <a:p>
            <a:endParaRPr lang="en-GB" dirty="0"/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F933F29A-4458-AA4C-3535-AEFCEBB9AC23}"/>
              </a:ext>
            </a:extLst>
          </p:cNvPr>
          <p:cNvSpPr/>
          <p:nvPr/>
        </p:nvSpPr>
        <p:spPr>
          <a:xfrm>
            <a:off x="7187380" y="3605616"/>
            <a:ext cx="3854245" cy="2613289"/>
          </a:xfrm>
          <a:prstGeom prst="wedgeEllipseCallout">
            <a:avLst>
              <a:gd name="adj1" fmla="val 47830"/>
              <a:gd name="adj2" fmla="val 6133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F9CF2D-EB76-42FA-A760-EAD506D306C0}"/>
              </a:ext>
            </a:extLst>
          </p:cNvPr>
          <p:cNvSpPr txBox="1"/>
          <p:nvPr/>
        </p:nvSpPr>
        <p:spPr>
          <a:xfrm>
            <a:off x="7875640" y="4002914"/>
            <a:ext cx="27137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(Good performance at interview is)…about thinking on your feet and how you interpret quite a broad questions. (P4)</a:t>
            </a:r>
          </a:p>
          <a:p>
            <a:endParaRPr lang="en-GB" dirty="0"/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A4E65E22-A80D-9EE7-39D9-2A61C10263B4}"/>
              </a:ext>
            </a:extLst>
          </p:cNvPr>
          <p:cNvSpPr/>
          <p:nvPr/>
        </p:nvSpPr>
        <p:spPr>
          <a:xfrm>
            <a:off x="6184490" y="1795326"/>
            <a:ext cx="2526891" cy="1810290"/>
          </a:xfrm>
          <a:prstGeom prst="wedgeEllipseCallout">
            <a:avLst>
              <a:gd name="adj1" fmla="val -59076"/>
              <a:gd name="adj2" fmla="val 7138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023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9FAD4-241E-3373-F00C-D222E292A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211F10-B5AC-831F-321E-AA1EA45E4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physical, sensory world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79FEA4-6DF8-DF7E-633D-5A26EE6407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and personalisation of the working environment was described as important.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Sensory processing difficulties in office spaces were highlighted as challenging.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Adjustments to spaces were often required to mitigate the stresses, but these were difficult to acquire.</a:t>
            </a:r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40A010E-565F-7F6D-27FE-E4358F80F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09673E2-E044-A10A-87DB-0E0541ED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383F0D-3375-A2BA-5B02-04C628028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E30960B-D566-7430-89CF-8CBDFAE0A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4" name="Graphic 3" descr="Building outline">
            <a:extLst>
              <a:ext uri="{FF2B5EF4-FFF2-40B4-BE49-F238E27FC236}">
                <a16:creationId xmlns:a16="http://schemas.microsoft.com/office/drawing/2014/main" id="{571B0377-C316-11A3-CC3F-6BFE50B27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2604868"/>
            <a:ext cx="1680204" cy="194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09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8BD02-F450-A05D-F322-A914AC3CE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83FB1-7A2E-FDA3-398D-0D5A84C81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Quotes from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4045C-07AB-3F19-9937-0CE356902A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59096" y="3765755"/>
            <a:ext cx="3421625" cy="1951834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other day I was trying to do some online training…and you see people just talking for ages…I was reading the same line over and over…But of course, I can’t tell them to shut up. It’s not fair. It’s a shared space. (P3)</a:t>
            </a:r>
          </a:p>
          <a:p>
            <a:pPr marL="402336" lvl="1" indent="0">
              <a:buNone/>
            </a:pPr>
            <a:endParaRPr lang="en-US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E687D001-16DF-27EA-33E4-6A2B290E8856}"/>
              </a:ext>
            </a:extLst>
          </p:cNvPr>
          <p:cNvSpPr/>
          <p:nvPr/>
        </p:nvSpPr>
        <p:spPr>
          <a:xfrm>
            <a:off x="147484" y="3765755"/>
            <a:ext cx="4876800" cy="2556387"/>
          </a:xfrm>
          <a:prstGeom prst="wedgeEllipseCallout">
            <a:avLst>
              <a:gd name="adj1" fmla="val -32187"/>
              <a:gd name="adj2" fmla="val 668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8014AA-8A00-2F48-2E51-025DA2E09691}"/>
              </a:ext>
            </a:extLst>
          </p:cNvPr>
          <p:cNvSpPr txBox="1"/>
          <p:nvPr/>
        </p:nvSpPr>
        <p:spPr>
          <a:xfrm>
            <a:off x="879900" y="4186077"/>
            <a:ext cx="38440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feels like (there) aren’t any quiet spaces for me to just crawl away…somewhere where if I wasn’t working just like to decompress…that would be ideal, having somewhere to go and cocoon. (P4)</a:t>
            </a:r>
          </a:p>
          <a:p>
            <a:endParaRPr lang="en-GB" dirty="0"/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BE9FFF99-5B40-5565-C9C4-1A4D9327926F}"/>
              </a:ext>
            </a:extLst>
          </p:cNvPr>
          <p:cNvSpPr/>
          <p:nvPr/>
        </p:nvSpPr>
        <p:spPr>
          <a:xfrm>
            <a:off x="4267200" y="2075600"/>
            <a:ext cx="3293805" cy="2031324"/>
          </a:xfrm>
          <a:prstGeom prst="wedgeEllipseCallout">
            <a:avLst>
              <a:gd name="adj1" fmla="val 47546"/>
              <a:gd name="adj2" fmla="val 8663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C7E65-EAFB-07A7-74E6-EA862D56A434}"/>
              </a:ext>
            </a:extLst>
          </p:cNvPr>
          <p:cNvSpPr txBox="1"/>
          <p:nvPr/>
        </p:nvSpPr>
        <p:spPr>
          <a:xfrm>
            <a:off x="4723908" y="2352598"/>
            <a:ext cx="25563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my own space. I can decorate it and use it as necessary or in a way that’s appealing to me. (P1)</a:t>
            </a:r>
          </a:p>
          <a:p>
            <a:endParaRPr lang="en-GB" dirty="0"/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FB8EBADB-C558-D1E3-C0D1-13000950D7F4}"/>
              </a:ext>
            </a:extLst>
          </p:cNvPr>
          <p:cNvSpPr/>
          <p:nvPr/>
        </p:nvSpPr>
        <p:spPr>
          <a:xfrm>
            <a:off x="7660141" y="3323303"/>
            <a:ext cx="4295885" cy="2672570"/>
          </a:xfrm>
          <a:prstGeom prst="wedgeEllipseCallout">
            <a:avLst>
              <a:gd name="adj1" fmla="val -53844"/>
              <a:gd name="adj2" fmla="val 7241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102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2241E-E78C-758C-A8E2-DF8AE3F03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CF3CA0-0C59-F625-8007-3B017D4F4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connections, masks and authenticity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55F47F-F792-FED3-806D-8D2216965E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Interpreting social cues presents challenges in the workplace.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described being preoccupied with the way they are perceived by colleagues.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necessity to mask to manage social challenges limits authenticity in the workplace.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5E2EE09-08C1-3CFF-66A7-1267D92A3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D94612F-CEF0-036C-B21E-A8CC3805A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B939847-C982-78A9-F27B-267D4E481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33D4B4-CA66-18ED-65F8-524E861E4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5" name="Graphic 4" descr="Drama outline">
            <a:extLst>
              <a:ext uri="{FF2B5EF4-FFF2-40B4-BE49-F238E27FC236}">
                <a16:creationId xmlns:a16="http://schemas.microsoft.com/office/drawing/2014/main" id="{A2DD7527-0D1A-6694-E30C-CA0BEFF73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2605608"/>
            <a:ext cx="1702059" cy="191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08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EEE59-60BA-2C33-3F84-54E8B6E8A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3A162-7D71-FCBA-C98F-AF5EB24F7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Quotes from participants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17EA1D74-58D3-09FA-EE7A-AEC0590FADE7}"/>
              </a:ext>
            </a:extLst>
          </p:cNvPr>
          <p:cNvSpPr/>
          <p:nvPr/>
        </p:nvSpPr>
        <p:spPr>
          <a:xfrm>
            <a:off x="471948" y="3903406"/>
            <a:ext cx="3618271" cy="2054942"/>
          </a:xfrm>
          <a:prstGeom prst="wedgeEllipseCallout">
            <a:avLst>
              <a:gd name="adj1" fmla="val -28852"/>
              <a:gd name="adj2" fmla="val 7228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18C8C3-38F9-843C-BDEB-D612D75A5685}"/>
              </a:ext>
            </a:extLst>
          </p:cNvPr>
          <p:cNvSpPr txBox="1"/>
          <p:nvPr/>
        </p:nvSpPr>
        <p:spPr>
          <a:xfrm>
            <a:off x="1046884" y="4330712"/>
            <a:ext cx="26650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to be careful to not talk over people because my brain moves so fast ahead of my mouth. (P1)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4B5EC45D-2BDD-9BA0-4EA3-EF34CE000B3E}"/>
              </a:ext>
            </a:extLst>
          </p:cNvPr>
          <p:cNvSpPr/>
          <p:nvPr/>
        </p:nvSpPr>
        <p:spPr>
          <a:xfrm>
            <a:off x="3820082" y="2401529"/>
            <a:ext cx="3805083" cy="2054942"/>
          </a:xfrm>
          <a:prstGeom prst="wedgeEllipseCallout">
            <a:avLst>
              <a:gd name="adj1" fmla="val 33833"/>
              <a:gd name="adj2" fmla="val 74936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6547-A520-4E0E-7077-5C0B6BB1E0D8}"/>
              </a:ext>
            </a:extLst>
          </p:cNvPr>
          <p:cNvSpPr txBox="1"/>
          <p:nvPr/>
        </p:nvSpPr>
        <p:spPr>
          <a:xfrm>
            <a:off x="4464094" y="2690336"/>
            <a:ext cx="27530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am I being perceived? I want to behave…Am I smiling enough? Am I being polite?...It’s the whole thing. (P4)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84A52C7B-C9CD-256B-1F18-A9073DE01AA6}"/>
              </a:ext>
            </a:extLst>
          </p:cNvPr>
          <p:cNvSpPr/>
          <p:nvPr/>
        </p:nvSpPr>
        <p:spPr>
          <a:xfrm>
            <a:off x="7438353" y="3500284"/>
            <a:ext cx="4547702" cy="2684205"/>
          </a:xfrm>
          <a:prstGeom prst="wedgeEllipseCallout">
            <a:avLst>
              <a:gd name="adj1" fmla="val -37219"/>
              <a:gd name="adj2" fmla="val 6773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9CF583-F203-CC11-3C8F-0C2BB2C5BC4E}"/>
              </a:ext>
            </a:extLst>
          </p:cNvPr>
          <p:cNvSpPr txBox="1"/>
          <p:nvPr/>
        </p:nvSpPr>
        <p:spPr>
          <a:xfrm>
            <a:off x="7939056" y="3965223"/>
            <a:ext cx="36281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 many years of socialisation and being out in a kind of non-neurodivergent world…I’ve built a lot masking and coping so I don’t think…I…know what my authentic self is at this point. (P5)</a:t>
            </a:r>
          </a:p>
        </p:txBody>
      </p:sp>
    </p:spTree>
    <p:extLst>
      <p:ext uri="{BB962C8B-B14F-4D97-AF65-F5344CB8AC3E}">
        <p14:creationId xmlns:p14="http://schemas.microsoft.com/office/powerpoint/2010/main" val="435782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CD664-D701-0605-308F-94C867453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32DA2-BABE-3B20-F5C4-1D9174F95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Routine, structure, disruption and procrastination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BAA053-7AFE-AD73-63FD-F879254712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7"/>
            <a:ext cx="7810500" cy="4070401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need for routine and structure versus novelty and variety varied between participants.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Shifting between tasks or being disrupted or interrupted presents significant challenges, leading to procrastination.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Neurotypical managers struggle to understand neurodivergent ways of working, offering solutions to time or workload management that are not suitable.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CD4E7BF-BCCF-6CCE-8A43-FEAAFE3B2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7E177CE-16F7-208C-F385-34E626511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0ECED504-3FB6-8BC2-8A49-124179E89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135C56A-91DB-95A8-2286-5364BEBA0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4" name="Graphic 3" descr="Alarm clock outline">
            <a:extLst>
              <a:ext uri="{FF2B5EF4-FFF2-40B4-BE49-F238E27FC236}">
                <a16:creationId xmlns:a16="http://schemas.microsoft.com/office/drawing/2014/main" id="{E12EBFB2-BD79-BE89-5928-CB3E07E83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2640186"/>
            <a:ext cx="1664737" cy="166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19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8B8F4-3159-7037-078D-C156A873F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C003-9A7F-8C0A-C385-E265263FB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Quotes from participants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8CFE6CB7-429D-89E7-906E-E004EE11B661}"/>
              </a:ext>
            </a:extLst>
          </p:cNvPr>
          <p:cNvSpPr/>
          <p:nvPr/>
        </p:nvSpPr>
        <p:spPr>
          <a:xfrm>
            <a:off x="491614" y="2939845"/>
            <a:ext cx="5250426" cy="2792361"/>
          </a:xfrm>
          <a:prstGeom prst="wedgeEllipseCallout">
            <a:avLst>
              <a:gd name="adj1" fmla="val -36859"/>
              <a:gd name="adj2" fmla="val 69312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C91C7A-7BEA-92D5-FB1C-1E4B4319BFFD}"/>
              </a:ext>
            </a:extLst>
          </p:cNvPr>
          <p:cNvSpPr txBox="1"/>
          <p:nvPr/>
        </p:nvSpPr>
        <p:spPr>
          <a:xfrm>
            <a:off x="1150375" y="3458862"/>
            <a:ext cx="42082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probably spend the first couple of hours procrastinating and looking at this long to do list that I need to do…And as the day goes on and I realise it’s now the afternoon…that’s when I’ll cram absolutely everything in to get it done. (P6)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7247D6A8-15DB-15B3-9D26-2C4EC273584C}"/>
              </a:ext>
            </a:extLst>
          </p:cNvPr>
          <p:cNvSpPr/>
          <p:nvPr/>
        </p:nvSpPr>
        <p:spPr>
          <a:xfrm>
            <a:off x="6223819" y="2507227"/>
            <a:ext cx="5043949" cy="2979174"/>
          </a:xfrm>
          <a:prstGeom prst="wedgeEllipseCallout">
            <a:avLst>
              <a:gd name="adj1" fmla="val 41375"/>
              <a:gd name="adj2" fmla="val 78358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6CA8A3-2FF8-10C1-B3BF-F195B6C05674}"/>
              </a:ext>
            </a:extLst>
          </p:cNvPr>
          <p:cNvSpPr txBox="1"/>
          <p:nvPr/>
        </p:nvSpPr>
        <p:spPr>
          <a:xfrm>
            <a:off x="6676102" y="3106993"/>
            <a:ext cx="4218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think one of my biggest challenges is what I think is structure against what my supervisors may think is structure…the way I tried to work with the managers and senior managers to try and structure it…never worked. (P1) </a:t>
            </a:r>
          </a:p>
        </p:txBody>
      </p:sp>
    </p:spTree>
    <p:extLst>
      <p:ext uri="{BB962C8B-B14F-4D97-AF65-F5344CB8AC3E}">
        <p14:creationId xmlns:p14="http://schemas.microsoft.com/office/powerpoint/2010/main" val="3113716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62403-A750-F148-1D9F-48D37BC1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02C142-9C9B-66B5-BB01-2F311B1B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Luck, professional skills, and development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076C53-282B-2DE5-7DEE-9BE71B49B3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Articulating professional strengths was challenging for participants.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were likelier to attribute their achievements or successes down to luck, rather than their skills.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Systemic barriers exist for disabled and neurodivergent staff in accessing development opportunities. </a:t>
            </a:r>
          </a:p>
          <a:p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CCE10D6-7385-4847-6719-C83B7931B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C9EF577-E349-4F90-6F4D-4E77F332F61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ACA8DF9-9925-6304-7255-78D94002A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319B59D-1845-165B-D497-775175D3A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5" name="Graphic 4" descr="Four Leaf Clover outline">
            <a:extLst>
              <a:ext uri="{FF2B5EF4-FFF2-40B4-BE49-F238E27FC236}">
                <a16:creationId xmlns:a16="http://schemas.microsoft.com/office/drawing/2014/main" id="{49824DA6-88FD-8BED-6E30-BB9C770BD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360" y="2588897"/>
            <a:ext cx="1680205" cy="168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57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D3DD6-B03A-9ECE-3B23-86E700B20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A410-CD7F-E210-909F-569297193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Quotes from participants 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592E1B3-DDF8-9C6D-247E-8FAB6B5CBC71}"/>
              </a:ext>
            </a:extLst>
          </p:cNvPr>
          <p:cNvSpPr/>
          <p:nvPr/>
        </p:nvSpPr>
        <p:spPr>
          <a:xfrm>
            <a:off x="78654" y="3958253"/>
            <a:ext cx="3873909" cy="2254045"/>
          </a:xfrm>
          <a:prstGeom prst="wedgeEllipseCallout">
            <a:avLst>
              <a:gd name="adj1" fmla="val -29209"/>
              <a:gd name="adj2" fmla="val 6511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5545FC-492D-224A-0112-83631ACEFF43}"/>
              </a:ext>
            </a:extLst>
          </p:cNvPr>
          <p:cNvSpPr txBox="1"/>
          <p:nvPr/>
        </p:nvSpPr>
        <p:spPr>
          <a:xfrm>
            <a:off x="432614" y="4762109"/>
            <a:ext cx="351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find it quite difficult to reflect on my strengths. (P6)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FF6AD78D-3A98-87E5-178C-EB6B3B9573CB}"/>
              </a:ext>
            </a:extLst>
          </p:cNvPr>
          <p:cNvSpPr/>
          <p:nvPr/>
        </p:nvSpPr>
        <p:spPr>
          <a:xfrm>
            <a:off x="2654700" y="2095891"/>
            <a:ext cx="3873909" cy="2142477"/>
          </a:xfrm>
          <a:prstGeom prst="wedgeEllipseCallout">
            <a:avLst>
              <a:gd name="adj1" fmla="val 25614"/>
              <a:gd name="adj2" fmla="val 62500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DAC3E1-5AC0-B216-E89D-0CCF4F7804AC}"/>
              </a:ext>
            </a:extLst>
          </p:cNvPr>
          <p:cNvSpPr txBox="1"/>
          <p:nvPr/>
        </p:nvSpPr>
        <p:spPr>
          <a:xfrm>
            <a:off x="3178074" y="2566964"/>
            <a:ext cx="3126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a lot of conversations with my manager where I feel like I’ve just fallen into every job I’ve ever had. (P4)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269035D8-7FB6-629A-312D-0C8C9B84FF69}"/>
              </a:ext>
            </a:extLst>
          </p:cNvPr>
          <p:cNvSpPr/>
          <p:nvPr/>
        </p:nvSpPr>
        <p:spPr>
          <a:xfrm>
            <a:off x="6400785" y="2491454"/>
            <a:ext cx="5407746" cy="4139381"/>
          </a:xfrm>
          <a:prstGeom prst="wedgeEllipseCallout">
            <a:avLst>
              <a:gd name="adj1" fmla="val -45395"/>
              <a:gd name="adj2" fmla="val 49886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69C525-4C2B-74B4-5702-6C4925199415}"/>
              </a:ext>
            </a:extLst>
          </p:cNvPr>
          <p:cNvSpPr txBox="1"/>
          <p:nvPr/>
        </p:nvSpPr>
        <p:spPr>
          <a:xfrm>
            <a:off x="6966142" y="3233155"/>
            <a:ext cx="4404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think decisions have been taken about my duties and development without consulting me and it is a cause of immense frustration because I think my employer is frightened of discussing these things with me…There is a barrier in being honest and frank about the barriers to career progression that exists for disabled and neurodivergent people because they’re frightened of being accused of discrimination, I think. (P2)</a:t>
            </a:r>
          </a:p>
        </p:txBody>
      </p:sp>
    </p:spTree>
    <p:extLst>
      <p:ext uri="{BB962C8B-B14F-4D97-AF65-F5344CB8AC3E}">
        <p14:creationId xmlns:p14="http://schemas.microsoft.com/office/powerpoint/2010/main" val="1092861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74224-C232-70CE-079D-A395D23C3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971535-7FC4-71DE-1095-541F0277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Being neurodivergent in a neurotypical world – the emotional toll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EEAB59-6EDC-756A-C869-64A19A33D3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emotional impact of being neurodivergent in a neurotypical world manifests as stress, anxiety, frustration and sadness.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disproportionately share the burden of the emotional labour for advocating for better neurodivergence awareness. 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Academic libraries were perceived as more positive workplaces for neurodivergent employees, though there is still a lot more to be done to improve. </a:t>
            </a:r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4E2644-60EE-3278-9BB5-4C2B59ED1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DCEAAE7-A4F0-9ACD-3870-611BC6404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9AFB6AD-4964-B560-767B-B34C8950E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944D49B-6ABC-1F45-65D6-B6C9C624A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4" name="Graphic 3" descr="Spinning Plates outline">
            <a:extLst>
              <a:ext uri="{FF2B5EF4-FFF2-40B4-BE49-F238E27FC236}">
                <a16:creationId xmlns:a16="http://schemas.microsoft.com/office/drawing/2014/main" id="{077D5887-4CEE-DAF0-72AE-39DA9BCDE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2588897"/>
            <a:ext cx="1680205" cy="168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08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37168-448F-0502-0636-08937CB0C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2EB4A-3293-2241-4D29-8B6F412A7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Quotes from participants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C0C7864E-DFE9-E497-7A0E-4BBF15ABB767}"/>
              </a:ext>
            </a:extLst>
          </p:cNvPr>
          <p:cNvSpPr/>
          <p:nvPr/>
        </p:nvSpPr>
        <p:spPr>
          <a:xfrm>
            <a:off x="49427" y="3453713"/>
            <a:ext cx="4757351" cy="2712308"/>
          </a:xfrm>
          <a:prstGeom prst="wedgeEllipseCallout">
            <a:avLst>
              <a:gd name="adj1" fmla="val -46458"/>
              <a:gd name="adj2" fmla="val 66069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6F11FC-D8C5-54C4-3666-2AEBD7EE34CE}"/>
              </a:ext>
            </a:extLst>
          </p:cNvPr>
          <p:cNvSpPr txBox="1"/>
          <p:nvPr/>
        </p:nvSpPr>
        <p:spPr>
          <a:xfrm>
            <a:off x="594360" y="3932704"/>
            <a:ext cx="39665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Sometimes I think you can be conscious of asking too many questions…I think a lot times it’s difficult to try and get across “I’m not like taking the mick or anything.” I’m just legitimately trying to understand what you mean. (P5)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0EF3BB1C-C315-8636-C916-F470B9F73079}"/>
              </a:ext>
            </a:extLst>
          </p:cNvPr>
          <p:cNvSpPr/>
          <p:nvPr/>
        </p:nvSpPr>
        <p:spPr>
          <a:xfrm>
            <a:off x="4436075" y="1865869"/>
            <a:ext cx="3954162" cy="2619163"/>
          </a:xfrm>
          <a:prstGeom prst="wedgeEllipseCallout">
            <a:avLst>
              <a:gd name="adj1" fmla="val 36593"/>
              <a:gd name="adj2" fmla="val 54973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EC5AD-67E1-37C8-FCE3-30B6F9424680}"/>
              </a:ext>
            </a:extLst>
          </p:cNvPr>
          <p:cNvSpPr txBox="1"/>
          <p:nvPr/>
        </p:nvSpPr>
        <p:spPr>
          <a:xfrm>
            <a:off x="4720281" y="2575285"/>
            <a:ext cx="3583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Just as many things to do with my disability, I feel I have the burden of having to explain things over and over and it wears me down. (P2)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B8B2388-B568-FA12-4832-CEB7E9C1B16C}"/>
              </a:ext>
            </a:extLst>
          </p:cNvPr>
          <p:cNvSpPr/>
          <p:nvPr/>
        </p:nvSpPr>
        <p:spPr>
          <a:xfrm>
            <a:off x="8180174" y="3138616"/>
            <a:ext cx="3867664" cy="2928553"/>
          </a:xfrm>
          <a:prstGeom prst="wedgeEllipseCallout">
            <a:avLst>
              <a:gd name="adj1" fmla="val -45418"/>
              <a:gd name="adj2" fmla="val 62002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2E380C-168D-CC34-FBE7-B5CB261A252D}"/>
              </a:ext>
            </a:extLst>
          </p:cNvPr>
          <p:cNvSpPr txBox="1"/>
          <p:nvPr/>
        </p:nvSpPr>
        <p:spPr>
          <a:xfrm>
            <a:off x="8747965" y="3655705"/>
            <a:ext cx="31262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Although there may general greater awareness about neurodivergence, this is accompanied by a damaging spread of half-truths and myths about neurodivergent conditions. (P2)</a:t>
            </a:r>
          </a:p>
        </p:txBody>
      </p:sp>
    </p:spTree>
    <p:extLst>
      <p:ext uri="{BB962C8B-B14F-4D97-AF65-F5344CB8AC3E}">
        <p14:creationId xmlns:p14="http://schemas.microsoft.com/office/powerpoint/2010/main" val="604473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4" y="3499667"/>
            <a:ext cx="5278755" cy="2542810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Interpretative framework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85E10B-4805-C555-D0EC-EE0B5011E230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/>
          <a:stretch>
            <a:fillRect/>
          </a:stretch>
        </p:blipFill>
        <p:spPr>
          <a:xfrm>
            <a:off x="289249" y="474945"/>
            <a:ext cx="5806751" cy="57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18962-06E1-EBE2-6E53-3BEEAD7B7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2BB8EC3-8964-4DFD-5A27-32F23E3C40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DCA4D-B096-308E-0CB1-CE4A3EFB5B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09905" y="4549552"/>
            <a:ext cx="5486400" cy="164592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319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481BA-22C2-71A8-FD45-A1889AA75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B5040-AEDA-CA32-B778-7073A7B3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DFE97-3080-399B-ABE4-918A353FCE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5523" y="2676525"/>
            <a:ext cx="4377693" cy="359747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Recruitment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Recruitment practices should be reviewed to reduce stress, uncertainty and ambiguity.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Clarity on adjustments available should be provided by potential employers.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Interview questions provided in advance to all candidates, irrespective of disclosure. 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33CF5-F4C6-CF1D-2F38-3E77D546C1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1714" y="2676525"/>
            <a:ext cx="6015446" cy="3597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Physical work environment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raphic 6" descr="Address Book outline">
            <a:extLst>
              <a:ext uri="{FF2B5EF4-FFF2-40B4-BE49-F238E27FC236}">
                <a16:creationId xmlns:a16="http://schemas.microsoft.com/office/drawing/2014/main" id="{3EFA4E61-370F-1382-AF8B-A3B65E9B8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318" y="2514600"/>
            <a:ext cx="914400" cy="914400"/>
          </a:xfrm>
          <a:prstGeom prst="rect">
            <a:avLst/>
          </a:prstGeom>
        </p:spPr>
      </p:pic>
      <p:pic>
        <p:nvPicPr>
          <p:cNvPr id="10" name="Graphic 9" descr="Work from home desk outline">
            <a:extLst>
              <a:ext uri="{FF2B5EF4-FFF2-40B4-BE49-F238E27FC236}">
                <a16:creationId xmlns:a16="http://schemas.microsoft.com/office/drawing/2014/main" id="{7E1EC10A-6699-DC94-E2C2-267072B10A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33527" y="2383972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D489C8-4C66-4A5F-B8FF-882D533DD9E7}"/>
              </a:ext>
            </a:extLst>
          </p:cNvPr>
          <p:cNvSpPr txBox="1"/>
          <p:nvPr/>
        </p:nvSpPr>
        <p:spPr>
          <a:xfrm>
            <a:off x="5433527" y="3374963"/>
            <a:ext cx="51562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Employees should be made aware of the level of environmental control they have in the workplace.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Neurotypical managers should improve their awareness of the impact of sensory sensitivities for neurodivergent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 adopting zoning policies for staff spaces to provide options for all auditory sensory needs.</a:t>
            </a:r>
          </a:p>
        </p:txBody>
      </p:sp>
    </p:spTree>
    <p:extLst>
      <p:ext uri="{BB962C8B-B14F-4D97-AF65-F5344CB8AC3E}">
        <p14:creationId xmlns:p14="http://schemas.microsoft.com/office/powerpoint/2010/main" val="19476668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EB6CE-94ED-9ACC-6BDE-91310CC04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1922-E328-5064-5B90-BC3157CD0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1A3FF-8ECE-4654-3350-7423BD8622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5523" y="2676525"/>
            <a:ext cx="4377693" cy="359747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Sociocultural environment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12AFB3-9D4C-2D96-73C8-9A919968736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1714" y="2676525"/>
            <a:ext cx="6015446" cy="3597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work and tasks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phic 5" descr="Connections outline">
            <a:extLst>
              <a:ext uri="{FF2B5EF4-FFF2-40B4-BE49-F238E27FC236}">
                <a16:creationId xmlns:a16="http://schemas.microsoft.com/office/drawing/2014/main" id="{41A39885-7848-8051-5ED4-815A6CFE3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88" y="2514600"/>
            <a:ext cx="914400" cy="914400"/>
          </a:xfrm>
          <a:prstGeom prst="rect">
            <a:avLst/>
          </a:prstGeom>
        </p:spPr>
      </p:pic>
      <p:pic>
        <p:nvPicPr>
          <p:cNvPr id="9" name="Graphic 8" descr="Clipboard Checked outline">
            <a:extLst>
              <a:ext uri="{FF2B5EF4-FFF2-40B4-BE49-F238E27FC236}">
                <a16:creationId xmlns:a16="http://schemas.microsoft.com/office/drawing/2014/main" id="{0FD08BAF-2AC7-30C2-1437-99BF9F219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51714" y="2393302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976DF8-4D18-C830-A1F3-F1DF2C26A0D6}"/>
              </a:ext>
            </a:extLst>
          </p:cNvPr>
          <p:cNvSpPr txBox="1"/>
          <p:nvPr/>
        </p:nvSpPr>
        <p:spPr>
          <a:xfrm>
            <a:off x="594360" y="3429000"/>
            <a:ext cx="41753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Neurotypical managers should improve their awareness of the impact of masking on neurodivergent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wide variety of different social opportunities should be offered that accommodate neurodivergent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strategising cultural values, senior managers should seek out feedback from neurodivergent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253721-BBA4-4790-488D-86214EFD7792}"/>
              </a:ext>
            </a:extLst>
          </p:cNvPr>
          <p:cNvSpPr txBox="1"/>
          <p:nvPr/>
        </p:nvSpPr>
        <p:spPr>
          <a:xfrm>
            <a:off x="5551714" y="3435145"/>
            <a:ext cx="46673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Flexibility, clarity and autonomy should be given to neurodivergent staff about how their daily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Neurotypical managers should improve their awareness of the impact of executive function difficulties on neurodivergent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Productivity measures should be focused on outputs, not ways in which tasks are achieved.</a:t>
            </a:r>
          </a:p>
        </p:txBody>
      </p:sp>
    </p:spTree>
    <p:extLst>
      <p:ext uri="{BB962C8B-B14F-4D97-AF65-F5344CB8AC3E}">
        <p14:creationId xmlns:p14="http://schemas.microsoft.com/office/powerpoint/2010/main" val="2165880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2EA74-90BE-1E58-E1BD-B167CAF4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466E0-25D7-3615-E1C2-A958E0E0F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6559D-3474-A8C0-95D3-CC4E9ADD91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5523" y="2676525"/>
            <a:ext cx="6290469" cy="359747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Professional skills and strengths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Graphic 6" descr="Medal outline">
            <a:extLst>
              <a:ext uri="{FF2B5EF4-FFF2-40B4-BE49-F238E27FC236}">
                <a16:creationId xmlns:a16="http://schemas.microsoft.com/office/drawing/2014/main" id="{760DE5AA-2440-0EE5-6920-42146AF4F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817" y="2514600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5B2B1B-0D84-D73B-3F3A-4F3ACA2CE2C7}"/>
              </a:ext>
            </a:extLst>
          </p:cNvPr>
          <p:cNvSpPr txBox="1"/>
          <p:nvPr/>
        </p:nvSpPr>
        <p:spPr>
          <a:xfrm>
            <a:off x="877330" y="3632886"/>
            <a:ext cx="457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Alternative pathways into the profession should be explored to attract and support neurodivergent people to enter the profession.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Neurotypical managers should increase their confidence in discussion professional development opportunities with neurodivergent employees.</a:t>
            </a:r>
          </a:p>
        </p:txBody>
      </p:sp>
    </p:spTree>
    <p:extLst>
      <p:ext uri="{BB962C8B-B14F-4D97-AF65-F5344CB8AC3E}">
        <p14:creationId xmlns:p14="http://schemas.microsoft.com/office/powerpoint/2010/main" val="1551941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75E0A-101E-2A78-A083-89008293A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945A2-45AC-B5C4-D65D-CE81AFF7C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4200" b="1" i="0" kern="1200" spc="1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E0778E-CB14-56FA-90CA-3FB0C7D349FD}"/>
              </a:ext>
            </a:extLst>
          </p:cNvPr>
          <p:cNvSpPr txBox="1"/>
          <p:nvPr/>
        </p:nvSpPr>
        <p:spPr>
          <a:xfrm>
            <a:off x="594360" y="4549552"/>
            <a:ext cx="5486400" cy="16459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b="1" i="0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b="1" i="0" kern="1200" dirty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BE746C37-8F1F-4076-8123-20E617210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7984" y="2205034"/>
            <a:ext cx="3188427" cy="31884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C9C9ED-44DD-842F-EF14-11EFDBBC216F}"/>
              </a:ext>
            </a:extLst>
          </p:cNvPr>
          <p:cNvSpPr txBox="1"/>
          <p:nvPr/>
        </p:nvSpPr>
        <p:spPr>
          <a:xfrm>
            <a:off x="486571" y="4527104"/>
            <a:ext cx="41414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Word or emoji in the chat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043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Questions and Answers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5486400" cy="164592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B0E88-87F3-1DE0-A105-36ED787FE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9AABB-0697-F498-6599-19D45129C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 and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ED2C5-AE34-A39C-43B4-F57CFA170C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2008"/>
            <a:ext cx="7810500" cy="3699328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66A8A-6299-D665-5D8F-F232B7689DF1}"/>
              </a:ext>
            </a:extLst>
          </p:cNvPr>
          <p:cNvSpPr txBox="1"/>
          <p:nvPr/>
        </p:nvSpPr>
        <p:spPr>
          <a:xfrm>
            <a:off x="1138056" y="2496065"/>
            <a:ext cx="104896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ACAS. (n.d.) </a:t>
            </a:r>
            <a:r>
              <a:rPr lang="en-GB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Neurodiversity at work. 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Retrieved February 20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2026, from</a:t>
            </a:r>
            <a:r>
              <a:rPr lang="en-GB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https://www.acas.org.uk/neurodiversity-at-work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Camp, C., &amp; Finlay, J. (2025). The experiences of neurodivergent Library and Information Science [LIS] professionals working in academic libraries – a case study. </a:t>
            </a:r>
            <a:r>
              <a:rPr lang="en-GB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Journal of Academic Librarianship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GB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(5), Article 103115. 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https://doi.org/10.1016/j.acalib.2025.103115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 Library Job Manifesto. (2022). </a:t>
            </a:r>
            <a:r>
              <a:rPr lang="en-GB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 Library Job Manifesto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Retrieved February 20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2026, from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https://sites.google.com/view/fairlibraryjobs/manifesto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419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129D6-B2EB-A683-9601-ADB507F5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763AF-3FD1-B35F-F57F-01B9E181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 and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3A737-8B1A-D3EC-2DD9-2809366F33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2008"/>
            <a:ext cx="7810500" cy="3699328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688AC-2704-F240-297E-BE8CE290456D}"/>
              </a:ext>
            </a:extLst>
          </p:cNvPr>
          <p:cNvSpPr txBox="1"/>
          <p:nvPr/>
        </p:nvSpPr>
        <p:spPr>
          <a:xfrm>
            <a:off x="1702349" y="2631989"/>
            <a:ext cx="1048965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 Autistic Society. (n.d.). </a:t>
            </a:r>
            <a:r>
              <a:rPr lang="en-US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Autism and sensory processing.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Retrieved February 20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2026, from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https://www.autism.org.uk/advice-and-guidance/about-autism/sensory-processing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Neff, M.A. (2023, May 31). </a:t>
            </a:r>
            <a:r>
              <a:rPr lang="en-US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Understanding sensory overload and its impact on emotions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https://neurodivergentinsights.com/sensory-overload-and-emotions/?srsltid=AfmBOopUSaz2gaf4j6R9owNTlT9bztVoAo8MqiD_8IBbIEAmMGeaKB_H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Royal College of Nursing. (n.d.). </a:t>
            </a:r>
            <a:r>
              <a:rPr lang="en-GB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Inclusive recruitment. 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Retrieved February 20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2026, from 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https://www.rcn.org.uk/Get-Help/Member-support-services/Peer-support-services/Neurodiversity-Guidance/ND-recruitment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869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FFC06-48BF-344F-4960-1A0FF7AFD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B26E1-2615-5309-A608-50943C423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 and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FACB7-AA8D-2B82-ECAD-A4FC671EE4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2008"/>
            <a:ext cx="7810500" cy="3699328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3411A7-6FCD-C4E0-13AF-6C6F35927989}"/>
              </a:ext>
            </a:extLst>
          </p:cNvPr>
          <p:cNvSpPr txBox="1"/>
          <p:nvPr/>
        </p:nvSpPr>
        <p:spPr>
          <a:xfrm>
            <a:off x="594359" y="2644346"/>
            <a:ext cx="104896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Brain Charity. (2023). </a:t>
            </a:r>
            <a:r>
              <a:rPr lang="en-GB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masking, what does it look like and how can it affect people? 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Retrieved February 20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2026, from 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https://www.thebraincharity.org.uk/what-is-masking/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13329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0FE134-9032-4C7F-BC57-C7DE3F83336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1466</TotalTime>
  <Words>1879</Words>
  <Application>Microsoft Office PowerPoint</Application>
  <PresentationFormat>Widescreen</PresentationFormat>
  <Paragraphs>201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Franklin Gothic Book</vt:lpstr>
      <vt:lpstr>Franklin Gothic Demi</vt:lpstr>
      <vt:lpstr>Wingdings</vt:lpstr>
      <vt:lpstr>Custom</vt:lpstr>
      <vt:lpstr>The experiences of neurodivergent professionals working in academic libraries - recommendations for practice</vt:lpstr>
      <vt:lpstr>Outline</vt:lpstr>
      <vt:lpstr>Check in</vt:lpstr>
      <vt:lpstr>Background</vt:lpstr>
      <vt:lpstr>Terminology</vt:lpstr>
      <vt:lpstr>Research aim and objectives</vt:lpstr>
      <vt:lpstr>Research questions</vt:lpstr>
      <vt:lpstr>Participants and methodology</vt:lpstr>
      <vt:lpstr>Findings</vt:lpstr>
      <vt:lpstr>Familiarity, recall and “thinking on your feet”</vt:lpstr>
      <vt:lpstr>Quotes from participants</vt:lpstr>
      <vt:lpstr>The physical, sensory world</vt:lpstr>
      <vt:lpstr>Quotes from participants</vt:lpstr>
      <vt:lpstr>Social connections, masks and authenticity</vt:lpstr>
      <vt:lpstr>Quotes from participants</vt:lpstr>
      <vt:lpstr>Routine, structure, disruption and procrastination</vt:lpstr>
      <vt:lpstr>Quotes from participants</vt:lpstr>
      <vt:lpstr>Luck, professional skills, and development</vt:lpstr>
      <vt:lpstr>Quotes from participants </vt:lpstr>
      <vt:lpstr>Being neurodivergent in a neurotypical world – the emotional toll</vt:lpstr>
      <vt:lpstr>Quotes from participants</vt:lpstr>
      <vt:lpstr>Interpretative framework</vt:lpstr>
      <vt:lpstr>Recommendations</vt:lpstr>
      <vt:lpstr>Recommendations</vt:lpstr>
      <vt:lpstr>Recommendations</vt:lpstr>
      <vt:lpstr>Recommendations</vt:lpstr>
      <vt:lpstr>Check in</vt:lpstr>
      <vt:lpstr>Questions and Answers</vt:lpstr>
      <vt:lpstr>References and resources</vt:lpstr>
      <vt:lpstr>References and resources</vt:lpstr>
      <vt:lpstr>References and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Clare Camp</cp:lastModifiedBy>
  <cp:revision>2</cp:revision>
  <dcterms:created xsi:type="dcterms:W3CDTF">2026-01-08T11:42:16Z</dcterms:created>
  <dcterms:modified xsi:type="dcterms:W3CDTF">2026-02-26T10:04:56Z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