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2" r:id="rId1"/>
    <p:sldMasterId id="2147483693" r:id="rId2"/>
  </p:sldMasterIdLst>
  <p:notesMasterIdLst>
    <p:notesMasterId r:id="rId20"/>
  </p:notesMasterIdLst>
  <p:sldIdLst>
    <p:sldId id="256" r:id="rId3"/>
    <p:sldId id="323" r:id="rId4"/>
    <p:sldId id="317" r:id="rId5"/>
    <p:sldId id="257" r:id="rId6"/>
    <p:sldId id="306" r:id="rId7"/>
    <p:sldId id="307" r:id="rId8"/>
    <p:sldId id="308" r:id="rId9"/>
    <p:sldId id="309" r:id="rId10"/>
    <p:sldId id="318" r:id="rId11"/>
    <p:sldId id="319" r:id="rId12"/>
    <p:sldId id="320" r:id="rId13"/>
    <p:sldId id="321" r:id="rId14"/>
    <p:sldId id="324" r:id="rId15"/>
    <p:sldId id="325" r:id="rId16"/>
    <p:sldId id="326" r:id="rId17"/>
    <p:sldId id="322" r:id="rId18"/>
    <p:sldId id="269" r:id="rId19"/>
  </p:sldIdLst>
  <p:sldSz cx="9144000" cy="5143500" type="screen16x9"/>
  <p:notesSz cx="6797675" cy="9925050"/>
  <p:embeddedFontLst>
    <p:embeddedFont>
      <p:font typeface="Open Sans" panose="020B060603050402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sud Khokhar" initials="" lastIdx="2" clrIdx="0"/>
  <p:cmAuthor id="1" name="Research Libraries UK"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74" autoAdjust="0"/>
    <p:restoredTop sz="91462" autoAdjust="0"/>
  </p:normalViewPr>
  <p:slideViewPr>
    <p:cSldViewPr snapToGrid="0">
      <p:cViewPr varScale="1">
        <p:scale>
          <a:sx n="146" d="100"/>
          <a:sy n="146" d="100"/>
        </p:scale>
        <p:origin x="632"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font" Target="fonts/font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D11D5B-0F06-4280-B00A-6636EED5B788}"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578B2958-C0FA-464F-9679-C73AAA1899B7}">
      <dgm:prSet/>
      <dgm:spPr/>
      <dgm:t>
        <a:bodyPr/>
        <a:lstStyle/>
        <a:p>
          <a:pPr>
            <a:lnSpc>
              <a:spcPct val="100000"/>
            </a:lnSpc>
          </a:pPr>
          <a:r>
            <a:rPr lang="en-GB" dirty="0"/>
            <a:t> Institutional policies or strategies around EDI</a:t>
          </a:r>
          <a:endParaRPr lang="en-US" dirty="0"/>
        </a:p>
      </dgm:t>
    </dgm:pt>
    <dgm:pt modelId="{2C4DE4B8-5241-4EB3-8EDF-3A60D3EEFBC7}" type="parTrans" cxnId="{D68A297E-782F-48C0-9051-91E252100BA0}">
      <dgm:prSet/>
      <dgm:spPr/>
      <dgm:t>
        <a:bodyPr/>
        <a:lstStyle/>
        <a:p>
          <a:endParaRPr lang="en-US"/>
        </a:p>
      </dgm:t>
    </dgm:pt>
    <dgm:pt modelId="{F64AA3FA-52EC-4498-B520-84ECF066BC9B}" type="sibTrans" cxnId="{D68A297E-782F-48C0-9051-91E252100BA0}">
      <dgm:prSet/>
      <dgm:spPr/>
      <dgm:t>
        <a:bodyPr/>
        <a:lstStyle/>
        <a:p>
          <a:endParaRPr lang="en-US"/>
        </a:p>
      </dgm:t>
    </dgm:pt>
    <dgm:pt modelId="{35DD201E-F8E0-4CB8-828B-D919810AEB22}">
      <dgm:prSet/>
      <dgm:spPr/>
      <dgm:t>
        <a:bodyPr/>
        <a:lstStyle/>
        <a:p>
          <a:pPr>
            <a:lnSpc>
              <a:spcPct val="100000"/>
            </a:lnSpc>
          </a:pPr>
          <a:r>
            <a:rPr lang="en-GB" dirty="0"/>
            <a:t>What or who drives change in the institution</a:t>
          </a:r>
          <a:endParaRPr lang="en-US" dirty="0"/>
        </a:p>
      </dgm:t>
    </dgm:pt>
    <dgm:pt modelId="{BE3BB478-4DF5-40CE-B2FC-E24CD04DE269}" type="parTrans" cxnId="{0866BE54-F83A-4E8F-8312-BD1E6314A8C6}">
      <dgm:prSet/>
      <dgm:spPr/>
      <dgm:t>
        <a:bodyPr/>
        <a:lstStyle/>
        <a:p>
          <a:endParaRPr lang="en-US"/>
        </a:p>
      </dgm:t>
    </dgm:pt>
    <dgm:pt modelId="{D4F3CF89-F252-466B-9B7A-63F168E1BDA0}" type="sibTrans" cxnId="{0866BE54-F83A-4E8F-8312-BD1E6314A8C6}">
      <dgm:prSet/>
      <dgm:spPr/>
      <dgm:t>
        <a:bodyPr/>
        <a:lstStyle/>
        <a:p>
          <a:endParaRPr lang="en-US"/>
        </a:p>
      </dgm:t>
    </dgm:pt>
    <dgm:pt modelId="{B5C31A70-21B3-4F28-BBB9-04CDF39C6920}">
      <dgm:prSet/>
      <dgm:spPr/>
      <dgm:t>
        <a:bodyPr/>
        <a:lstStyle/>
        <a:p>
          <a:pPr>
            <a:lnSpc>
              <a:spcPct val="100000"/>
            </a:lnSpc>
          </a:pPr>
          <a:r>
            <a:rPr lang="en-GB" dirty="0"/>
            <a:t>Roles that have been particularly created to drive EDI initiatives</a:t>
          </a:r>
          <a:endParaRPr lang="en-US" dirty="0"/>
        </a:p>
      </dgm:t>
    </dgm:pt>
    <dgm:pt modelId="{FA39BAF1-F7EE-480C-A953-24A9C7C3242A}" type="parTrans" cxnId="{6034D175-CAF1-4561-9788-8C78A8E5CECA}">
      <dgm:prSet/>
      <dgm:spPr/>
      <dgm:t>
        <a:bodyPr/>
        <a:lstStyle/>
        <a:p>
          <a:endParaRPr lang="en-US"/>
        </a:p>
      </dgm:t>
    </dgm:pt>
    <dgm:pt modelId="{8BC6216F-A825-487D-B319-1AB0BC3D4D80}" type="sibTrans" cxnId="{6034D175-CAF1-4561-9788-8C78A8E5CECA}">
      <dgm:prSet/>
      <dgm:spPr/>
      <dgm:t>
        <a:bodyPr/>
        <a:lstStyle/>
        <a:p>
          <a:endParaRPr lang="en-US"/>
        </a:p>
      </dgm:t>
    </dgm:pt>
    <dgm:pt modelId="{EAADCDB1-5A5F-4752-98AE-CF8A3577929C}">
      <dgm:prSet/>
      <dgm:spPr/>
      <dgm:t>
        <a:bodyPr/>
        <a:lstStyle/>
        <a:p>
          <a:pPr>
            <a:lnSpc>
              <a:spcPct val="100000"/>
            </a:lnSpc>
          </a:pPr>
          <a:r>
            <a:rPr lang="en-GB" dirty="0"/>
            <a:t>Representation of EDI issues in the RL PD Bank job descriptions, including direct and indirect references to EDI</a:t>
          </a:r>
          <a:endParaRPr lang="en-US" dirty="0"/>
        </a:p>
      </dgm:t>
    </dgm:pt>
    <dgm:pt modelId="{6789D7FD-843A-4332-89AD-71759D458C06}" type="parTrans" cxnId="{52E78A2D-62FA-49C9-9225-B5C67EEED17F}">
      <dgm:prSet/>
      <dgm:spPr/>
      <dgm:t>
        <a:bodyPr/>
        <a:lstStyle/>
        <a:p>
          <a:endParaRPr lang="en-US"/>
        </a:p>
      </dgm:t>
    </dgm:pt>
    <dgm:pt modelId="{5C05A74A-32DA-44FF-88E6-CB0A0758655E}" type="sibTrans" cxnId="{52E78A2D-62FA-49C9-9225-B5C67EEED17F}">
      <dgm:prSet/>
      <dgm:spPr/>
      <dgm:t>
        <a:bodyPr/>
        <a:lstStyle/>
        <a:p>
          <a:endParaRPr lang="en-US"/>
        </a:p>
      </dgm:t>
    </dgm:pt>
    <dgm:pt modelId="{F9A35D08-5B06-4C8D-9919-7722D2952103}">
      <dgm:prSet/>
      <dgm:spPr/>
      <dgm:t>
        <a:bodyPr/>
        <a:lstStyle/>
        <a:p>
          <a:pPr>
            <a:lnSpc>
              <a:spcPct val="100000"/>
            </a:lnSpc>
          </a:pPr>
          <a:r>
            <a:rPr lang="en-GB" dirty="0"/>
            <a:t>Recruitment practices and how they support EDI</a:t>
          </a:r>
          <a:endParaRPr lang="en-US" dirty="0"/>
        </a:p>
      </dgm:t>
    </dgm:pt>
    <dgm:pt modelId="{F10649CF-35B1-453B-9B40-BAADA845659D}" type="parTrans" cxnId="{336144B0-31C1-4E32-A21D-82E1F294F852}">
      <dgm:prSet/>
      <dgm:spPr/>
      <dgm:t>
        <a:bodyPr/>
        <a:lstStyle/>
        <a:p>
          <a:endParaRPr lang="en-US"/>
        </a:p>
      </dgm:t>
    </dgm:pt>
    <dgm:pt modelId="{FE95FE6F-50CF-4612-A681-B957C4C9A096}" type="sibTrans" cxnId="{336144B0-31C1-4E32-A21D-82E1F294F852}">
      <dgm:prSet/>
      <dgm:spPr/>
      <dgm:t>
        <a:bodyPr/>
        <a:lstStyle/>
        <a:p>
          <a:endParaRPr lang="en-US"/>
        </a:p>
      </dgm:t>
    </dgm:pt>
    <dgm:pt modelId="{EFCB08D5-C99C-48DE-AEE9-23648D9ADF3C}">
      <dgm:prSet/>
      <dgm:spPr/>
      <dgm:t>
        <a:bodyPr/>
        <a:lstStyle/>
        <a:p>
          <a:pPr>
            <a:lnSpc>
              <a:spcPct val="100000"/>
            </a:lnSpc>
          </a:pPr>
          <a:r>
            <a:rPr lang="en-GB" dirty="0"/>
            <a:t>Interest in the development of a programme for emerging leaders</a:t>
          </a:r>
          <a:endParaRPr lang="en-US" dirty="0"/>
        </a:p>
      </dgm:t>
    </dgm:pt>
    <dgm:pt modelId="{63C2F549-D236-4D34-A986-B66AD12D314A}" type="parTrans" cxnId="{5D9BD9B3-1FA0-4EE3-8F96-276D1DF64328}">
      <dgm:prSet/>
      <dgm:spPr/>
      <dgm:t>
        <a:bodyPr/>
        <a:lstStyle/>
        <a:p>
          <a:endParaRPr lang="en-US"/>
        </a:p>
      </dgm:t>
    </dgm:pt>
    <dgm:pt modelId="{805733C1-2551-4D67-AEE4-D23898A30C4C}" type="sibTrans" cxnId="{5D9BD9B3-1FA0-4EE3-8F96-276D1DF64328}">
      <dgm:prSet/>
      <dgm:spPr/>
      <dgm:t>
        <a:bodyPr/>
        <a:lstStyle/>
        <a:p>
          <a:endParaRPr lang="en-US"/>
        </a:p>
      </dgm:t>
    </dgm:pt>
    <dgm:pt modelId="{63FF8639-F364-4AFC-A935-219AC1C83649}">
      <dgm:prSet/>
      <dgm:spPr/>
      <dgm:t>
        <a:bodyPr/>
        <a:lstStyle/>
        <a:p>
          <a:pPr>
            <a:lnSpc>
              <a:spcPct val="100000"/>
            </a:lnSpc>
          </a:pPr>
          <a:r>
            <a:rPr lang="en-GB" dirty="0"/>
            <a:t>Collection and use of statistics in support of EDI</a:t>
          </a:r>
          <a:endParaRPr lang="en-US" dirty="0"/>
        </a:p>
      </dgm:t>
    </dgm:pt>
    <dgm:pt modelId="{DF39992F-8ADB-47EC-A340-A96272885E53}" type="sibTrans" cxnId="{6289DEF8-3D4B-41DC-AC81-2049DB73509C}">
      <dgm:prSet/>
      <dgm:spPr/>
      <dgm:t>
        <a:bodyPr/>
        <a:lstStyle/>
        <a:p>
          <a:endParaRPr lang="en-US"/>
        </a:p>
      </dgm:t>
    </dgm:pt>
    <dgm:pt modelId="{9D0E5600-73FD-4AA2-B354-0899FBAA3E02}" type="parTrans" cxnId="{6289DEF8-3D4B-41DC-AC81-2049DB73509C}">
      <dgm:prSet/>
      <dgm:spPr/>
      <dgm:t>
        <a:bodyPr/>
        <a:lstStyle/>
        <a:p>
          <a:endParaRPr lang="en-US"/>
        </a:p>
      </dgm:t>
    </dgm:pt>
    <dgm:pt modelId="{5D9CBE12-DA87-4AC9-A3B8-07BFCC73F853}" type="pres">
      <dgm:prSet presAssocID="{20D11D5B-0F06-4280-B00A-6636EED5B788}" presName="root" presStyleCnt="0">
        <dgm:presLayoutVars>
          <dgm:dir/>
          <dgm:resizeHandles val="exact"/>
        </dgm:presLayoutVars>
      </dgm:prSet>
      <dgm:spPr/>
    </dgm:pt>
    <dgm:pt modelId="{6D60738C-647D-4E13-B309-E942EBBD27C8}" type="pres">
      <dgm:prSet presAssocID="{578B2958-C0FA-464F-9679-C73AAA1899B7}" presName="compNode" presStyleCnt="0"/>
      <dgm:spPr/>
    </dgm:pt>
    <dgm:pt modelId="{75D07C10-1840-4803-A0D3-2FBC7C41779E}" type="pres">
      <dgm:prSet presAssocID="{578B2958-C0FA-464F-9679-C73AAA1899B7}"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nk"/>
        </a:ext>
      </dgm:extLst>
    </dgm:pt>
    <dgm:pt modelId="{774FB92A-EE1C-41EA-B636-A03CF8FA3793}" type="pres">
      <dgm:prSet presAssocID="{578B2958-C0FA-464F-9679-C73AAA1899B7}" presName="spaceRect" presStyleCnt="0"/>
      <dgm:spPr/>
    </dgm:pt>
    <dgm:pt modelId="{98736E45-F46E-4AE4-98E5-ADEC0A081CC2}" type="pres">
      <dgm:prSet presAssocID="{578B2958-C0FA-464F-9679-C73AAA1899B7}" presName="textRect" presStyleLbl="revTx" presStyleIdx="0" presStyleCnt="7">
        <dgm:presLayoutVars>
          <dgm:chMax val="1"/>
          <dgm:chPref val="1"/>
        </dgm:presLayoutVars>
      </dgm:prSet>
      <dgm:spPr/>
    </dgm:pt>
    <dgm:pt modelId="{0E58C002-2361-4C0D-9B03-BCAC4A6B5C6E}" type="pres">
      <dgm:prSet presAssocID="{F64AA3FA-52EC-4498-B520-84ECF066BC9B}" presName="sibTrans" presStyleCnt="0"/>
      <dgm:spPr/>
    </dgm:pt>
    <dgm:pt modelId="{078EA75B-5852-4760-B29C-1E3C00F2C6BF}" type="pres">
      <dgm:prSet presAssocID="{35DD201E-F8E0-4CB8-828B-D919810AEB22}" presName="compNode" presStyleCnt="0"/>
      <dgm:spPr/>
    </dgm:pt>
    <dgm:pt modelId="{5B6A39B4-5A1A-4F86-B36C-AC08CF08239B}" type="pres">
      <dgm:prSet presAssocID="{35DD201E-F8E0-4CB8-828B-D919810AEB22}"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hoolhouse"/>
        </a:ext>
      </dgm:extLst>
    </dgm:pt>
    <dgm:pt modelId="{E70D8215-E457-4068-85F0-35033B022971}" type="pres">
      <dgm:prSet presAssocID="{35DD201E-F8E0-4CB8-828B-D919810AEB22}" presName="spaceRect" presStyleCnt="0"/>
      <dgm:spPr/>
    </dgm:pt>
    <dgm:pt modelId="{3683B9BA-7630-4170-9634-FF5F40B1DB09}" type="pres">
      <dgm:prSet presAssocID="{35DD201E-F8E0-4CB8-828B-D919810AEB22}" presName="textRect" presStyleLbl="revTx" presStyleIdx="1" presStyleCnt="7">
        <dgm:presLayoutVars>
          <dgm:chMax val="1"/>
          <dgm:chPref val="1"/>
        </dgm:presLayoutVars>
      </dgm:prSet>
      <dgm:spPr/>
    </dgm:pt>
    <dgm:pt modelId="{9EFD5C66-24F4-4027-96A4-DDE8503F0A6E}" type="pres">
      <dgm:prSet presAssocID="{D4F3CF89-F252-466B-9B7A-63F168E1BDA0}" presName="sibTrans" presStyleCnt="0"/>
      <dgm:spPr/>
    </dgm:pt>
    <dgm:pt modelId="{164701C6-12BE-457C-9AC0-2F15EEE940AC}" type="pres">
      <dgm:prSet presAssocID="{B5C31A70-21B3-4F28-BBB9-04CDF39C6920}" presName="compNode" presStyleCnt="0"/>
      <dgm:spPr/>
    </dgm:pt>
    <dgm:pt modelId="{628EF403-3D94-440E-A200-895B3C92C61C}" type="pres">
      <dgm:prSet presAssocID="{B5C31A70-21B3-4F28-BBB9-04CDF39C6920}"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ick"/>
        </a:ext>
      </dgm:extLst>
    </dgm:pt>
    <dgm:pt modelId="{65747746-499A-4428-ACDC-8B1E87FD35AC}" type="pres">
      <dgm:prSet presAssocID="{B5C31A70-21B3-4F28-BBB9-04CDF39C6920}" presName="spaceRect" presStyleCnt="0"/>
      <dgm:spPr/>
    </dgm:pt>
    <dgm:pt modelId="{85C9963B-FB4D-4009-9C72-B8D15AA6C5D8}" type="pres">
      <dgm:prSet presAssocID="{B5C31A70-21B3-4F28-BBB9-04CDF39C6920}" presName="textRect" presStyleLbl="revTx" presStyleIdx="2" presStyleCnt="7">
        <dgm:presLayoutVars>
          <dgm:chMax val="1"/>
          <dgm:chPref val="1"/>
        </dgm:presLayoutVars>
      </dgm:prSet>
      <dgm:spPr/>
    </dgm:pt>
    <dgm:pt modelId="{7780C28E-2BB0-4806-B7F6-F2DEF645FE16}" type="pres">
      <dgm:prSet presAssocID="{8BC6216F-A825-487D-B319-1AB0BC3D4D80}" presName="sibTrans" presStyleCnt="0"/>
      <dgm:spPr/>
    </dgm:pt>
    <dgm:pt modelId="{1B121265-B1F6-4B93-9CB0-F0A6D99C941A}" type="pres">
      <dgm:prSet presAssocID="{EAADCDB1-5A5F-4752-98AE-CF8A3577929C}" presName="compNode" presStyleCnt="0"/>
      <dgm:spPr/>
    </dgm:pt>
    <dgm:pt modelId="{62A3AFB8-6C8F-4FC1-B828-14634AD95F0A}" type="pres">
      <dgm:prSet presAssocID="{EAADCDB1-5A5F-4752-98AE-CF8A3577929C}"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Judge"/>
        </a:ext>
      </dgm:extLst>
    </dgm:pt>
    <dgm:pt modelId="{1B27C864-C547-4A93-8C26-D56323AF29DF}" type="pres">
      <dgm:prSet presAssocID="{EAADCDB1-5A5F-4752-98AE-CF8A3577929C}" presName="spaceRect" presStyleCnt="0"/>
      <dgm:spPr/>
    </dgm:pt>
    <dgm:pt modelId="{0E251DD5-A360-40BC-ADBA-BD208320E37B}" type="pres">
      <dgm:prSet presAssocID="{EAADCDB1-5A5F-4752-98AE-CF8A3577929C}" presName="textRect" presStyleLbl="revTx" presStyleIdx="3" presStyleCnt="7">
        <dgm:presLayoutVars>
          <dgm:chMax val="1"/>
          <dgm:chPref val="1"/>
        </dgm:presLayoutVars>
      </dgm:prSet>
      <dgm:spPr/>
    </dgm:pt>
    <dgm:pt modelId="{8B808446-20DC-49DB-B27E-7CA95BBA0B63}" type="pres">
      <dgm:prSet presAssocID="{5C05A74A-32DA-44FF-88E6-CB0A0758655E}" presName="sibTrans" presStyleCnt="0"/>
      <dgm:spPr/>
    </dgm:pt>
    <dgm:pt modelId="{EA049A90-2D18-4BA7-B3F1-EDA74B02AE36}" type="pres">
      <dgm:prSet presAssocID="{F9A35D08-5B06-4C8D-9919-7722D2952103}" presName="compNode" presStyleCnt="0"/>
      <dgm:spPr/>
    </dgm:pt>
    <dgm:pt modelId="{0A36856C-A6FC-457B-9BE1-E9E64BBBC470}" type="pres">
      <dgm:prSet presAssocID="{F9A35D08-5B06-4C8D-9919-7722D2952103}"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Handshake"/>
        </a:ext>
      </dgm:extLst>
    </dgm:pt>
    <dgm:pt modelId="{565AA9C9-6DF5-46B7-A168-4ADA5BE28106}" type="pres">
      <dgm:prSet presAssocID="{F9A35D08-5B06-4C8D-9919-7722D2952103}" presName="spaceRect" presStyleCnt="0"/>
      <dgm:spPr/>
    </dgm:pt>
    <dgm:pt modelId="{13673D5D-A24E-4DC3-BF66-2F06F1FB4B2E}" type="pres">
      <dgm:prSet presAssocID="{F9A35D08-5B06-4C8D-9919-7722D2952103}" presName="textRect" presStyleLbl="revTx" presStyleIdx="4" presStyleCnt="7">
        <dgm:presLayoutVars>
          <dgm:chMax val="1"/>
          <dgm:chPref val="1"/>
        </dgm:presLayoutVars>
      </dgm:prSet>
      <dgm:spPr/>
    </dgm:pt>
    <dgm:pt modelId="{02BC5BA8-0E45-47D5-A25F-7242CAD9E965}" type="pres">
      <dgm:prSet presAssocID="{FE95FE6F-50CF-4612-A681-B957C4C9A096}" presName="sibTrans" presStyleCnt="0"/>
      <dgm:spPr/>
    </dgm:pt>
    <dgm:pt modelId="{6E9A121F-A293-4367-8B66-0B3FF8D7F241}" type="pres">
      <dgm:prSet presAssocID="{63FF8639-F364-4AFC-A935-219AC1C83649}" presName="compNode" presStyleCnt="0"/>
      <dgm:spPr/>
    </dgm:pt>
    <dgm:pt modelId="{39CA5D5F-87F5-46CA-BC7F-019C578F64E6}" type="pres">
      <dgm:prSet presAssocID="{63FF8639-F364-4AFC-A935-219AC1C83649}"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Bar chart"/>
        </a:ext>
      </dgm:extLst>
    </dgm:pt>
    <dgm:pt modelId="{66FE5AF3-218B-46F5-88E4-C5D789422C4D}" type="pres">
      <dgm:prSet presAssocID="{63FF8639-F364-4AFC-A935-219AC1C83649}" presName="spaceRect" presStyleCnt="0"/>
      <dgm:spPr/>
    </dgm:pt>
    <dgm:pt modelId="{527D703A-897F-4B8C-B4E1-9505C22EC090}" type="pres">
      <dgm:prSet presAssocID="{63FF8639-F364-4AFC-A935-219AC1C83649}" presName="textRect" presStyleLbl="revTx" presStyleIdx="5" presStyleCnt="7">
        <dgm:presLayoutVars>
          <dgm:chMax val="1"/>
          <dgm:chPref val="1"/>
        </dgm:presLayoutVars>
      </dgm:prSet>
      <dgm:spPr/>
    </dgm:pt>
    <dgm:pt modelId="{75DA27AD-DC66-4B9F-A947-2306562789C9}" type="pres">
      <dgm:prSet presAssocID="{DF39992F-8ADB-47EC-A340-A96272885E53}" presName="sibTrans" presStyleCnt="0"/>
      <dgm:spPr/>
    </dgm:pt>
    <dgm:pt modelId="{CFDA2C4E-7BA7-4653-B552-79F25F1C758E}" type="pres">
      <dgm:prSet presAssocID="{EFCB08D5-C99C-48DE-AEE9-23648D9ADF3C}" presName="compNode" presStyleCnt="0"/>
      <dgm:spPr/>
    </dgm:pt>
    <dgm:pt modelId="{5803998C-390A-447F-953C-760AF4443256}" type="pres">
      <dgm:prSet presAssocID="{EFCB08D5-C99C-48DE-AEE9-23648D9ADF3C}"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Captain"/>
        </a:ext>
      </dgm:extLst>
    </dgm:pt>
    <dgm:pt modelId="{D5970CA2-0182-46E0-A632-BB8721D66913}" type="pres">
      <dgm:prSet presAssocID="{EFCB08D5-C99C-48DE-AEE9-23648D9ADF3C}" presName="spaceRect" presStyleCnt="0"/>
      <dgm:spPr/>
    </dgm:pt>
    <dgm:pt modelId="{51607818-5821-4A3C-BDC1-3A2F0E4DCC6E}" type="pres">
      <dgm:prSet presAssocID="{EFCB08D5-C99C-48DE-AEE9-23648D9ADF3C}" presName="textRect" presStyleLbl="revTx" presStyleIdx="6" presStyleCnt="7">
        <dgm:presLayoutVars>
          <dgm:chMax val="1"/>
          <dgm:chPref val="1"/>
        </dgm:presLayoutVars>
      </dgm:prSet>
      <dgm:spPr/>
    </dgm:pt>
  </dgm:ptLst>
  <dgm:cxnLst>
    <dgm:cxn modelId="{D96DFE11-C62B-4DBA-8C60-F884F9528304}" type="presOf" srcId="{35DD201E-F8E0-4CB8-828B-D919810AEB22}" destId="{3683B9BA-7630-4170-9634-FF5F40B1DB09}" srcOrd="0" destOrd="0" presId="urn:microsoft.com/office/officeart/2018/2/layout/IconLabelList"/>
    <dgm:cxn modelId="{F526722B-7B61-4F21-9BC7-4B00BD2B6865}" type="presOf" srcId="{EFCB08D5-C99C-48DE-AEE9-23648D9ADF3C}" destId="{51607818-5821-4A3C-BDC1-3A2F0E4DCC6E}" srcOrd="0" destOrd="0" presId="urn:microsoft.com/office/officeart/2018/2/layout/IconLabelList"/>
    <dgm:cxn modelId="{52E78A2D-62FA-49C9-9225-B5C67EEED17F}" srcId="{20D11D5B-0F06-4280-B00A-6636EED5B788}" destId="{EAADCDB1-5A5F-4752-98AE-CF8A3577929C}" srcOrd="3" destOrd="0" parTransId="{6789D7FD-843A-4332-89AD-71759D458C06}" sibTransId="{5C05A74A-32DA-44FF-88E6-CB0A0758655E}"/>
    <dgm:cxn modelId="{22698630-D3AA-4373-B59F-F8E46CF83A97}" type="presOf" srcId="{EAADCDB1-5A5F-4752-98AE-CF8A3577929C}" destId="{0E251DD5-A360-40BC-ADBA-BD208320E37B}" srcOrd="0" destOrd="0" presId="urn:microsoft.com/office/officeart/2018/2/layout/IconLabelList"/>
    <dgm:cxn modelId="{3EBB0C3A-967C-443A-B7EE-0884E6D25025}" type="presOf" srcId="{B5C31A70-21B3-4F28-BBB9-04CDF39C6920}" destId="{85C9963B-FB4D-4009-9C72-B8D15AA6C5D8}" srcOrd="0" destOrd="0" presId="urn:microsoft.com/office/officeart/2018/2/layout/IconLabelList"/>
    <dgm:cxn modelId="{ED7E6449-B710-45F6-9EA8-C14354E74B03}" type="presOf" srcId="{63FF8639-F364-4AFC-A935-219AC1C83649}" destId="{527D703A-897F-4B8C-B4E1-9505C22EC090}" srcOrd="0" destOrd="0" presId="urn:microsoft.com/office/officeart/2018/2/layout/IconLabelList"/>
    <dgm:cxn modelId="{D56C2550-5A2B-477A-B56C-222D4149EBEE}" type="presOf" srcId="{F9A35D08-5B06-4C8D-9919-7722D2952103}" destId="{13673D5D-A24E-4DC3-BF66-2F06F1FB4B2E}" srcOrd="0" destOrd="0" presId="urn:microsoft.com/office/officeart/2018/2/layout/IconLabelList"/>
    <dgm:cxn modelId="{0866BE54-F83A-4E8F-8312-BD1E6314A8C6}" srcId="{20D11D5B-0F06-4280-B00A-6636EED5B788}" destId="{35DD201E-F8E0-4CB8-828B-D919810AEB22}" srcOrd="1" destOrd="0" parTransId="{BE3BB478-4DF5-40CE-B2FC-E24CD04DE269}" sibTransId="{D4F3CF89-F252-466B-9B7A-63F168E1BDA0}"/>
    <dgm:cxn modelId="{6034D175-CAF1-4561-9788-8C78A8E5CECA}" srcId="{20D11D5B-0F06-4280-B00A-6636EED5B788}" destId="{B5C31A70-21B3-4F28-BBB9-04CDF39C6920}" srcOrd="2" destOrd="0" parTransId="{FA39BAF1-F7EE-480C-A953-24A9C7C3242A}" sibTransId="{8BC6216F-A825-487D-B319-1AB0BC3D4D80}"/>
    <dgm:cxn modelId="{D68A297E-782F-48C0-9051-91E252100BA0}" srcId="{20D11D5B-0F06-4280-B00A-6636EED5B788}" destId="{578B2958-C0FA-464F-9679-C73AAA1899B7}" srcOrd="0" destOrd="0" parTransId="{2C4DE4B8-5241-4EB3-8EDF-3A60D3EEFBC7}" sibTransId="{F64AA3FA-52EC-4498-B520-84ECF066BC9B}"/>
    <dgm:cxn modelId="{336144B0-31C1-4E32-A21D-82E1F294F852}" srcId="{20D11D5B-0F06-4280-B00A-6636EED5B788}" destId="{F9A35D08-5B06-4C8D-9919-7722D2952103}" srcOrd="4" destOrd="0" parTransId="{F10649CF-35B1-453B-9B40-BAADA845659D}" sibTransId="{FE95FE6F-50CF-4612-A681-B957C4C9A096}"/>
    <dgm:cxn modelId="{5D9BD9B3-1FA0-4EE3-8F96-276D1DF64328}" srcId="{20D11D5B-0F06-4280-B00A-6636EED5B788}" destId="{EFCB08D5-C99C-48DE-AEE9-23648D9ADF3C}" srcOrd="6" destOrd="0" parTransId="{63C2F549-D236-4D34-A986-B66AD12D314A}" sibTransId="{805733C1-2551-4D67-AEE4-D23898A30C4C}"/>
    <dgm:cxn modelId="{E898A7BD-547E-49A3-B6C7-2C38F0612230}" type="presOf" srcId="{20D11D5B-0F06-4280-B00A-6636EED5B788}" destId="{5D9CBE12-DA87-4AC9-A3B8-07BFCC73F853}" srcOrd="0" destOrd="0" presId="urn:microsoft.com/office/officeart/2018/2/layout/IconLabelList"/>
    <dgm:cxn modelId="{C9DA5BF5-CFB9-4830-9C7F-3B6BBB858BA4}" type="presOf" srcId="{578B2958-C0FA-464F-9679-C73AAA1899B7}" destId="{98736E45-F46E-4AE4-98E5-ADEC0A081CC2}" srcOrd="0" destOrd="0" presId="urn:microsoft.com/office/officeart/2018/2/layout/IconLabelList"/>
    <dgm:cxn modelId="{6289DEF8-3D4B-41DC-AC81-2049DB73509C}" srcId="{20D11D5B-0F06-4280-B00A-6636EED5B788}" destId="{63FF8639-F364-4AFC-A935-219AC1C83649}" srcOrd="5" destOrd="0" parTransId="{9D0E5600-73FD-4AA2-B354-0899FBAA3E02}" sibTransId="{DF39992F-8ADB-47EC-A340-A96272885E53}"/>
    <dgm:cxn modelId="{02FA17BC-1ACF-424B-8538-B569F2F43EA5}" type="presParOf" srcId="{5D9CBE12-DA87-4AC9-A3B8-07BFCC73F853}" destId="{6D60738C-647D-4E13-B309-E942EBBD27C8}" srcOrd="0" destOrd="0" presId="urn:microsoft.com/office/officeart/2018/2/layout/IconLabelList"/>
    <dgm:cxn modelId="{F29D9D44-60D6-47D4-A99B-768D23D4A52B}" type="presParOf" srcId="{6D60738C-647D-4E13-B309-E942EBBD27C8}" destId="{75D07C10-1840-4803-A0D3-2FBC7C41779E}" srcOrd="0" destOrd="0" presId="urn:microsoft.com/office/officeart/2018/2/layout/IconLabelList"/>
    <dgm:cxn modelId="{6E4399D0-7A74-4434-8C0F-A6E05E6955F2}" type="presParOf" srcId="{6D60738C-647D-4E13-B309-E942EBBD27C8}" destId="{774FB92A-EE1C-41EA-B636-A03CF8FA3793}" srcOrd="1" destOrd="0" presId="urn:microsoft.com/office/officeart/2018/2/layout/IconLabelList"/>
    <dgm:cxn modelId="{1C82F0CD-3631-48E1-A594-FEC342CEC675}" type="presParOf" srcId="{6D60738C-647D-4E13-B309-E942EBBD27C8}" destId="{98736E45-F46E-4AE4-98E5-ADEC0A081CC2}" srcOrd="2" destOrd="0" presId="urn:microsoft.com/office/officeart/2018/2/layout/IconLabelList"/>
    <dgm:cxn modelId="{DC5A2818-6C65-433F-9AF8-6B8482B0A798}" type="presParOf" srcId="{5D9CBE12-DA87-4AC9-A3B8-07BFCC73F853}" destId="{0E58C002-2361-4C0D-9B03-BCAC4A6B5C6E}" srcOrd="1" destOrd="0" presId="urn:microsoft.com/office/officeart/2018/2/layout/IconLabelList"/>
    <dgm:cxn modelId="{B3961E9E-A9AC-4CC5-B78F-60D361346120}" type="presParOf" srcId="{5D9CBE12-DA87-4AC9-A3B8-07BFCC73F853}" destId="{078EA75B-5852-4760-B29C-1E3C00F2C6BF}" srcOrd="2" destOrd="0" presId="urn:microsoft.com/office/officeart/2018/2/layout/IconLabelList"/>
    <dgm:cxn modelId="{E706A787-FE17-48BE-88E4-B9A2357AA49F}" type="presParOf" srcId="{078EA75B-5852-4760-B29C-1E3C00F2C6BF}" destId="{5B6A39B4-5A1A-4F86-B36C-AC08CF08239B}" srcOrd="0" destOrd="0" presId="urn:microsoft.com/office/officeart/2018/2/layout/IconLabelList"/>
    <dgm:cxn modelId="{0A981CFD-37A1-43E4-9E78-66C1F2395557}" type="presParOf" srcId="{078EA75B-5852-4760-B29C-1E3C00F2C6BF}" destId="{E70D8215-E457-4068-85F0-35033B022971}" srcOrd="1" destOrd="0" presId="urn:microsoft.com/office/officeart/2018/2/layout/IconLabelList"/>
    <dgm:cxn modelId="{BDF034AB-0A2B-43BB-8BAA-EA91CEA1C42F}" type="presParOf" srcId="{078EA75B-5852-4760-B29C-1E3C00F2C6BF}" destId="{3683B9BA-7630-4170-9634-FF5F40B1DB09}" srcOrd="2" destOrd="0" presId="urn:microsoft.com/office/officeart/2018/2/layout/IconLabelList"/>
    <dgm:cxn modelId="{FB595BCE-F511-4DDC-B49F-923891E9AB57}" type="presParOf" srcId="{5D9CBE12-DA87-4AC9-A3B8-07BFCC73F853}" destId="{9EFD5C66-24F4-4027-96A4-DDE8503F0A6E}" srcOrd="3" destOrd="0" presId="urn:microsoft.com/office/officeart/2018/2/layout/IconLabelList"/>
    <dgm:cxn modelId="{E9DC1C35-D04B-4CE3-8C65-C750D449E982}" type="presParOf" srcId="{5D9CBE12-DA87-4AC9-A3B8-07BFCC73F853}" destId="{164701C6-12BE-457C-9AC0-2F15EEE940AC}" srcOrd="4" destOrd="0" presId="urn:microsoft.com/office/officeart/2018/2/layout/IconLabelList"/>
    <dgm:cxn modelId="{E4999ED5-6234-475C-A29F-E3E0BEF4C996}" type="presParOf" srcId="{164701C6-12BE-457C-9AC0-2F15EEE940AC}" destId="{628EF403-3D94-440E-A200-895B3C92C61C}" srcOrd="0" destOrd="0" presId="urn:microsoft.com/office/officeart/2018/2/layout/IconLabelList"/>
    <dgm:cxn modelId="{367C7F76-B797-4169-B237-DF40C7D669F5}" type="presParOf" srcId="{164701C6-12BE-457C-9AC0-2F15EEE940AC}" destId="{65747746-499A-4428-ACDC-8B1E87FD35AC}" srcOrd="1" destOrd="0" presId="urn:microsoft.com/office/officeart/2018/2/layout/IconLabelList"/>
    <dgm:cxn modelId="{E89B8FC4-6917-41E0-AA8D-EB935E58D254}" type="presParOf" srcId="{164701C6-12BE-457C-9AC0-2F15EEE940AC}" destId="{85C9963B-FB4D-4009-9C72-B8D15AA6C5D8}" srcOrd="2" destOrd="0" presId="urn:microsoft.com/office/officeart/2018/2/layout/IconLabelList"/>
    <dgm:cxn modelId="{36EDA1FC-1720-47B6-8472-EB081EE3196C}" type="presParOf" srcId="{5D9CBE12-DA87-4AC9-A3B8-07BFCC73F853}" destId="{7780C28E-2BB0-4806-B7F6-F2DEF645FE16}" srcOrd="5" destOrd="0" presId="urn:microsoft.com/office/officeart/2018/2/layout/IconLabelList"/>
    <dgm:cxn modelId="{11955ED5-DD65-4C62-B69C-836794D25851}" type="presParOf" srcId="{5D9CBE12-DA87-4AC9-A3B8-07BFCC73F853}" destId="{1B121265-B1F6-4B93-9CB0-F0A6D99C941A}" srcOrd="6" destOrd="0" presId="urn:microsoft.com/office/officeart/2018/2/layout/IconLabelList"/>
    <dgm:cxn modelId="{01FDDC88-7328-4555-ADF8-29EECB635DD6}" type="presParOf" srcId="{1B121265-B1F6-4B93-9CB0-F0A6D99C941A}" destId="{62A3AFB8-6C8F-4FC1-B828-14634AD95F0A}" srcOrd="0" destOrd="0" presId="urn:microsoft.com/office/officeart/2018/2/layout/IconLabelList"/>
    <dgm:cxn modelId="{3073EDAF-EF89-4224-BE85-4E97667E3841}" type="presParOf" srcId="{1B121265-B1F6-4B93-9CB0-F0A6D99C941A}" destId="{1B27C864-C547-4A93-8C26-D56323AF29DF}" srcOrd="1" destOrd="0" presId="urn:microsoft.com/office/officeart/2018/2/layout/IconLabelList"/>
    <dgm:cxn modelId="{2F3E87F7-0191-446C-AE1C-E637348F686D}" type="presParOf" srcId="{1B121265-B1F6-4B93-9CB0-F0A6D99C941A}" destId="{0E251DD5-A360-40BC-ADBA-BD208320E37B}" srcOrd="2" destOrd="0" presId="urn:microsoft.com/office/officeart/2018/2/layout/IconLabelList"/>
    <dgm:cxn modelId="{B258B470-216E-43DB-8485-55F3E63B5569}" type="presParOf" srcId="{5D9CBE12-DA87-4AC9-A3B8-07BFCC73F853}" destId="{8B808446-20DC-49DB-B27E-7CA95BBA0B63}" srcOrd="7" destOrd="0" presId="urn:microsoft.com/office/officeart/2018/2/layout/IconLabelList"/>
    <dgm:cxn modelId="{F47BFEE9-9FDF-49E4-BE2E-07063E46651A}" type="presParOf" srcId="{5D9CBE12-DA87-4AC9-A3B8-07BFCC73F853}" destId="{EA049A90-2D18-4BA7-B3F1-EDA74B02AE36}" srcOrd="8" destOrd="0" presId="urn:microsoft.com/office/officeart/2018/2/layout/IconLabelList"/>
    <dgm:cxn modelId="{9FFF4D19-0D5B-44F5-8905-CB9C171A844D}" type="presParOf" srcId="{EA049A90-2D18-4BA7-B3F1-EDA74B02AE36}" destId="{0A36856C-A6FC-457B-9BE1-E9E64BBBC470}" srcOrd="0" destOrd="0" presId="urn:microsoft.com/office/officeart/2018/2/layout/IconLabelList"/>
    <dgm:cxn modelId="{DBF4D71A-5FF0-4759-A304-311235F2594A}" type="presParOf" srcId="{EA049A90-2D18-4BA7-B3F1-EDA74B02AE36}" destId="{565AA9C9-6DF5-46B7-A168-4ADA5BE28106}" srcOrd="1" destOrd="0" presId="urn:microsoft.com/office/officeart/2018/2/layout/IconLabelList"/>
    <dgm:cxn modelId="{12422D0E-73B1-439D-AB3D-4FC3F6E266B2}" type="presParOf" srcId="{EA049A90-2D18-4BA7-B3F1-EDA74B02AE36}" destId="{13673D5D-A24E-4DC3-BF66-2F06F1FB4B2E}" srcOrd="2" destOrd="0" presId="urn:microsoft.com/office/officeart/2018/2/layout/IconLabelList"/>
    <dgm:cxn modelId="{572EA267-D49B-46E3-B7BD-FD6B9E668E52}" type="presParOf" srcId="{5D9CBE12-DA87-4AC9-A3B8-07BFCC73F853}" destId="{02BC5BA8-0E45-47D5-A25F-7242CAD9E965}" srcOrd="9" destOrd="0" presId="urn:microsoft.com/office/officeart/2018/2/layout/IconLabelList"/>
    <dgm:cxn modelId="{4C836B47-EF55-4C30-87B0-3963885088F0}" type="presParOf" srcId="{5D9CBE12-DA87-4AC9-A3B8-07BFCC73F853}" destId="{6E9A121F-A293-4367-8B66-0B3FF8D7F241}" srcOrd="10" destOrd="0" presId="urn:microsoft.com/office/officeart/2018/2/layout/IconLabelList"/>
    <dgm:cxn modelId="{F3B21A2B-EB61-4958-8553-91E64DD59C36}" type="presParOf" srcId="{6E9A121F-A293-4367-8B66-0B3FF8D7F241}" destId="{39CA5D5F-87F5-46CA-BC7F-019C578F64E6}" srcOrd="0" destOrd="0" presId="urn:microsoft.com/office/officeart/2018/2/layout/IconLabelList"/>
    <dgm:cxn modelId="{DB52A768-35A0-479C-852E-EC93593EED0D}" type="presParOf" srcId="{6E9A121F-A293-4367-8B66-0B3FF8D7F241}" destId="{66FE5AF3-218B-46F5-88E4-C5D789422C4D}" srcOrd="1" destOrd="0" presId="urn:microsoft.com/office/officeart/2018/2/layout/IconLabelList"/>
    <dgm:cxn modelId="{8C107F66-AA79-460A-9231-599AB59C04BD}" type="presParOf" srcId="{6E9A121F-A293-4367-8B66-0B3FF8D7F241}" destId="{527D703A-897F-4B8C-B4E1-9505C22EC090}" srcOrd="2" destOrd="0" presId="urn:microsoft.com/office/officeart/2018/2/layout/IconLabelList"/>
    <dgm:cxn modelId="{C85FF0D3-58B9-4D05-B4E6-ECFCC9B9A814}" type="presParOf" srcId="{5D9CBE12-DA87-4AC9-A3B8-07BFCC73F853}" destId="{75DA27AD-DC66-4B9F-A947-2306562789C9}" srcOrd="11" destOrd="0" presId="urn:microsoft.com/office/officeart/2018/2/layout/IconLabelList"/>
    <dgm:cxn modelId="{D6CE7277-29C5-4A29-ACF0-B8E2F7E68417}" type="presParOf" srcId="{5D9CBE12-DA87-4AC9-A3B8-07BFCC73F853}" destId="{CFDA2C4E-7BA7-4653-B552-79F25F1C758E}" srcOrd="12" destOrd="0" presId="urn:microsoft.com/office/officeart/2018/2/layout/IconLabelList"/>
    <dgm:cxn modelId="{3DBC291C-5588-43C3-BC7F-E2C043EF277F}" type="presParOf" srcId="{CFDA2C4E-7BA7-4653-B552-79F25F1C758E}" destId="{5803998C-390A-447F-953C-760AF4443256}" srcOrd="0" destOrd="0" presId="urn:microsoft.com/office/officeart/2018/2/layout/IconLabelList"/>
    <dgm:cxn modelId="{BC4CCF4B-7956-4E14-9A26-CC07DD8E7B81}" type="presParOf" srcId="{CFDA2C4E-7BA7-4653-B552-79F25F1C758E}" destId="{D5970CA2-0182-46E0-A632-BB8721D66913}" srcOrd="1" destOrd="0" presId="urn:microsoft.com/office/officeart/2018/2/layout/IconLabelList"/>
    <dgm:cxn modelId="{54BA52C9-3697-4AED-B029-A28B20D5C657}" type="presParOf" srcId="{CFDA2C4E-7BA7-4653-B552-79F25F1C758E}" destId="{51607818-5821-4A3C-BDC1-3A2F0E4DCC6E}"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C0A794-CC91-43A5-90D0-6B03A9CBDDEE}"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48BFB85-80C9-4F91-A3F2-A34FED17D133}">
      <dgm:prSet/>
      <dgm:spPr/>
      <dgm:t>
        <a:bodyPr/>
        <a:lstStyle/>
        <a:p>
          <a:r>
            <a:rPr lang="en-GB"/>
            <a:t>The majority of RLUK job descriptions in the PD Bank included some type of positive or EDI statement.</a:t>
          </a:r>
          <a:endParaRPr lang="en-US"/>
        </a:p>
      </dgm:t>
    </dgm:pt>
    <dgm:pt modelId="{8ED56D0A-20F7-441B-9B5B-06C4021B6C36}" type="parTrans" cxnId="{4D3CCE39-1299-44B1-A010-E1491A3F6D3D}">
      <dgm:prSet/>
      <dgm:spPr/>
      <dgm:t>
        <a:bodyPr/>
        <a:lstStyle/>
        <a:p>
          <a:endParaRPr lang="en-US"/>
        </a:p>
      </dgm:t>
    </dgm:pt>
    <dgm:pt modelId="{806595C6-8CB3-4A98-9C32-556325E16B0E}" type="sibTrans" cxnId="{4D3CCE39-1299-44B1-A010-E1491A3F6D3D}">
      <dgm:prSet/>
      <dgm:spPr/>
      <dgm:t>
        <a:bodyPr/>
        <a:lstStyle/>
        <a:p>
          <a:endParaRPr lang="en-US"/>
        </a:p>
      </dgm:t>
    </dgm:pt>
    <dgm:pt modelId="{4DCB7C51-E6CF-4B3C-8352-CB122D8F1DA5}">
      <dgm:prSet/>
      <dgm:spPr/>
      <dgm:t>
        <a:bodyPr/>
        <a:lstStyle/>
        <a:p>
          <a:r>
            <a:rPr lang="en-GB" dirty="0"/>
            <a:t>Often found at the bottom of the job description template and referred to the strategic plan and values of the library’s home institution around EDI.</a:t>
          </a:r>
          <a:endParaRPr lang="en-US" dirty="0"/>
        </a:p>
      </dgm:t>
    </dgm:pt>
    <dgm:pt modelId="{39F15D4D-DC26-49BF-81E6-ED1C137EB9EA}" type="parTrans" cxnId="{705BA96A-14C0-4DC3-927A-D8206EB8CA29}">
      <dgm:prSet/>
      <dgm:spPr/>
      <dgm:t>
        <a:bodyPr/>
        <a:lstStyle/>
        <a:p>
          <a:endParaRPr lang="en-US"/>
        </a:p>
      </dgm:t>
    </dgm:pt>
    <dgm:pt modelId="{5B334B9E-8DB4-4F55-9943-56550C8E71A8}" type="sibTrans" cxnId="{705BA96A-14C0-4DC3-927A-D8206EB8CA29}">
      <dgm:prSet/>
      <dgm:spPr/>
      <dgm:t>
        <a:bodyPr/>
        <a:lstStyle/>
        <a:p>
          <a:endParaRPr lang="en-US"/>
        </a:p>
      </dgm:t>
    </dgm:pt>
    <dgm:pt modelId="{8BE6708E-14D2-4A19-8A86-FEAEA8AB9C2A}">
      <dgm:prSet/>
      <dgm:spPr/>
      <dgm:t>
        <a:bodyPr/>
        <a:lstStyle/>
        <a:p>
          <a:r>
            <a:rPr lang="en-GB"/>
            <a:t>RLUK members had relevant policies which implied that EDI is part of a library’s goals, values, and working practices.</a:t>
          </a:r>
          <a:endParaRPr lang="en-US"/>
        </a:p>
      </dgm:t>
    </dgm:pt>
    <dgm:pt modelId="{A6CCAFE4-7550-47BC-BAED-4833AE6655FD}" type="parTrans" cxnId="{9A41865E-7DB0-43EF-B279-FE6BEF56D75E}">
      <dgm:prSet/>
      <dgm:spPr/>
      <dgm:t>
        <a:bodyPr/>
        <a:lstStyle/>
        <a:p>
          <a:endParaRPr lang="en-US"/>
        </a:p>
      </dgm:t>
    </dgm:pt>
    <dgm:pt modelId="{484A36D5-DFB7-40DA-B63E-90C51F186A05}" type="sibTrans" cxnId="{9A41865E-7DB0-43EF-B279-FE6BEF56D75E}">
      <dgm:prSet/>
      <dgm:spPr/>
      <dgm:t>
        <a:bodyPr/>
        <a:lstStyle/>
        <a:p>
          <a:endParaRPr lang="en-US"/>
        </a:p>
      </dgm:t>
    </dgm:pt>
    <dgm:pt modelId="{942BA30D-006D-4628-87EB-42B8E3822208}">
      <dgm:prSet/>
      <dgm:spPr/>
      <dgm:t>
        <a:bodyPr/>
        <a:lstStyle/>
        <a:p>
          <a:r>
            <a:rPr lang="en-GB"/>
            <a:t>Mostly found within the body of the job description (e.g. responsibilities and person specification) rather than at the beginning or end of the template. </a:t>
          </a:r>
          <a:endParaRPr lang="en-US"/>
        </a:p>
      </dgm:t>
    </dgm:pt>
    <dgm:pt modelId="{B955CF36-6634-496E-B11D-EDA2631B21B4}" type="parTrans" cxnId="{C2240099-42ED-4EB1-9003-E223E67A19A4}">
      <dgm:prSet/>
      <dgm:spPr/>
      <dgm:t>
        <a:bodyPr/>
        <a:lstStyle/>
        <a:p>
          <a:endParaRPr lang="en-US"/>
        </a:p>
      </dgm:t>
    </dgm:pt>
    <dgm:pt modelId="{66665C49-B853-41BE-8310-A9032C3E5F39}" type="sibTrans" cxnId="{C2240099-42ED-4EB1-9003-E223E67A19A4}">
      <dgm:prSet/>
      <dgm:spPr/>
      <dgm:t>
        <a:bodyPr/>
        <a:lstStyle/>
        <a:p>
          <a:endParaRPr lang="en-US"/>
        </a:p>
      </dgm:t>
    </dgm:pt>
    <dgm:pt modelId="{93DBF48D-5585-41BB-B01E-AE339FFC94BE}">
      <dgm:prSet/>
      <dgm:spPr/>
      <dgm:t>
        <a:bodyPr/>
        <a:lstStyle/>
        <a:p>
          <a:r>
            <a:rPr lang="en-GB"/>
            <a:t>Statements that did not refer directly to EDI or included relevant language but could be considered supportive of EDI. </a:t>
          </a:r>
          <a:endParaRPr lang="en-US"/>
        </a:p>
      </dgm:t>
    </dgm:pt>
    <dgm:pt modelId="{BBCD4822-307E-40BE-9C19-706BDC0B4F66}" type="parTrans" cxnId="{DA358612-D6B0-4611-8AC7-244180A81597}">
      <dgm:prSet/>
      <dgm:spPr/>
      <dgm:t>
        <a:bodyPr/>
        <a:lstStyle/>
        <a:p>
          <a:endParaRPr lang="en-US"/>
        </a:p>
      </dgm:t>
    </dgm:pt>
    <dgm:pt modelId="{28D8C4EE-E765-4A74-8276-8ACC1D7235B1}" type="sibTrans" cxnId="{DA358612-D6B0-4611-8AC7-244180A81597}">
      <dgm:prSet/>
      <dgm:spPr/>
      <dgm:t>
        <a:bodyPr/>
        <a:lstStyle/>
        <a:p>
          <a:endParaRPr lang="en-US"/>
        </a:p>
      </dgm:t>
    </dgm:pt>
    <dgm:pt modelId="{0D8EE51F-2FD7-4F94-8F98-B39187C176C0}">
      <dgm:prSet/>
      <dgm:spPr/>
      <dgm:t>
        <a:bodyPr/>
        <a:lstStyle/>
        <a:p>
          <a:r>
            <a:rPr lang="en-GB"/>
            <a:t>Example: statements referring to family-friendly policies or flexible-working.</a:t>
          </a:r>
          <a:br>
            <a:rPr lang="en-GB"/>
          </a:br>
          <a:endParaRPr lang="en-US"/>
        </a:p>
      </dgm:t>
    </dgm:pt>
    <dgm:pt modelId="{354D9780-E459-4AE1-8050-5B38FD7B02EA}" type="parTrans" cxnId="{E2E69AF2-A61A-40C1-AB86-0C93A2AA1D0B}">
      <dgm:prSet/>
      <dgm:spPr/>
      <dgm:t>
        <a:bodyPr/>
        <a:lstStyle/>
        <a:p>
          <a:endParaRPr lang="en-US"/>
        </a:p>
      </dgm:t>
    </dgm:pt>
    <dgm:pt modelId="{09B8CB51-9354-4089-9293-ED5EB5710ED8}" type="sibTrans" cxnId="{E2E69AF2-A61A-40C1-AB86-0C93A2AA1D0B}">
      <dgm:prSet/>
      <dgm:spPr/>
      <dgm:t>
        <a:bodyPr/>
        <a:lstStyle/>
        <a:p>
          <a:endParaRPr lang="en-US"/>
        </a:p>
      </dgm:t>
    </dgm:pt>
    <dgm:pt modelId="{3634AE6A-27F1-8246-81AD-E0C9CF480A7B}" type="pres">
      <dgm:prSet presAssocID="{EAC0A794-CC91-43A5-90D0-6B03A9CBDDEE}" presName="Name0" presStyleCnt="0">
        <dgm:presLayoutVars>
          <dgm:dir/>
          <dgm:animLvl val="lvl"/>
          <dgm:resizeHandles val="exact"/>
        </dgm:presLayoutVars>
      </dgm:prSet>
      <dgm:spPr/>
    </dgm:pt>
    <dgm:pt modelId="{5A625439-2782-4A4C-8E9F-D261A8EDFB34}" type="pres">
      <dgm:prSet presAssocID="{C48BFB85-80C9-4F91-A3F2-A34FED17D133}" presName="composite" presStyleCnt="0"/>
      <dgm:spPr/>
    </dgm:pt>
    <dgm:pt modelId="{99C4A452-E640-0741-9EAE-9C5D3E887885}" type="pres">
      <dgm:prSet presAssocID="{C48BFB85-80C9-4F91-A3F2-A34FED17D133}" presName="parTx" presStyleLbl="alignNode1" presStyleIdx="0" presStyleCnt="3">
        <dgm:presLayoutVars>
          <dgm:chMax val="0"/>
          <dgm:chPref val="0"/>
          <dgm:bulletEnabled val="1"/>
        </dgm:presLayoutVars>
      </dgm:prSet>
      <dgm:spPr/>
    </dgm:pt>
    <dgm:pt modelId="{57B0B9FF-2C54-134A-9A5B-81726048DC0C}" type="pres">
      <dgm:prSet presAssocID="{C48BFB85-80C9-4F91-A3F2-A34FED17D133}" presName="desTx" presStyleLbl="alignAccFollowNode1" presStyleIdx="0" presStyleCnt="3">
        <dgm:presLayoutVars>
          <dgm:bulletEnabled val="1"/>
        </dgm:presLayoutVars>
      </dgm:prSet>
      <dgm:spPr/>
    </dgm:pt>
    <dgm:pt modelId="{6D28742B-79B1-F64F-8C53-AF6C4FF9222C}" type="pres">
      <dgm:prSet presAssocID="{806595C6-8CB3-4A98-9C32-556325E16B0E}" presName="space" presStyleCnt="0"/>
      <dgm:spPr/>
    </dgm:pt>
    <dgm:pt modelId="{B5BD9782-5D04-1E40-9B32-94870A6D4016}" type="pres">
      <dgm:prSet presAssocID="{8BE6708E-14D2-4A19-8A86-FEAEA8AB9C2A}" presName="composite" presStyleCnt="0"/>
      <dgm:spPr/>
    </dgm:pt>
    <dgm:pt modelId="{F6195B9C-37B4-F447-B6DD-8B2ED2AA64D4}" type="pres">
      <dgm:prSet presAssocID="{8BE6708E-14D2-4A19-8A86-FEAEA8AB9C2A}" presName="parTx" presStyleLbl="alignNode1" presStyleIdx="1" presStyleCnt="3">
        <dgm:presLayoutVars>
          <dgm:chMax val="0"/>
          <dgm:chPref val="0"/>
          <dgm:bulletEnabled val="1"/>
        </dgm:presLayoutVars>
      </dgm:prSet>
      <dgm:spPr/>
    </dgm:pt>
    <dgm:pt modelId="{104436E3-C372-4D44-8618-39C6B357AEF5}" type="pres">
      <dgm:prSet presAssocID="{8BE6708E-14D2-4A19-8A86-FEAEA8AB9C2A}" presName="desTx" presStyleLbl="alignAccFollowNode1" presStyleIdx="1" presStyleCnt="3">
        <dgm:presLayoutVars>
          <dgm:bulletEnabled val="1"/>
        </dgm:presLayoutVars>
      </dgm:prSet>
      <dgm:spPr/>
    </dgm:pt>
    <dgm:pt modelId="{DEDDF3EC-7E76-FB48-B6AE-4C6558AE0F67}" type="pres">
      <dgm:prSet presAssocID="{484A36D5-DFB7-40DA-B63E-90C51F186A05}" presName="space" presStyleCnt="0"/>
      <dgm:spPr/>
    </dgm:pt>
    <dgm:pt modelId="{E875284B-F93B-254A-944B-C6D4F0995790}" type="pres">
      <dgm:prSet presAssocID="{93DBF48D-5585-41BB-B01E-AE339FFC94BE}" presName="composite" presStyleCnt="0"/>
      <dgm:spPr/>
    </dgm:pt>
    <dgm:pt modelId="{B54D3496-B07C-E24C-AAD7-C5464DF39E1A}" type="pres">
      <dgm:prSet presAssocID="{93DBF48D-5585-41BB-B01E-AE339FFC94BE}" presName="parTx" presStyleLbl="alignNode1" presStyleIdx="2" presStyleCnt="3">
        <dgm:presLayoutVars>
          <dgm:chMax val="0"/>
          <dgm:chPref val="0"/>
          <dgm:bulletEnabled val="1"/>
        </dgm:presLayoutVars>
      </dgm:prSet>
      <dgm:spPr/>
    </dgm:pt>
    <dgm:pt modelId="{A33A5C8A-BE75-CF4F-B9CB-908A9D3AD83B}" type="pres">
      <dgm:prSet presAssocID="{93DBF48D-5585-41BB-B01E-AE339FFC94BE}" presName="desTx" presStyleLbl="alignAccFollowNode1" presStyleIdx="2" presStyleCnt="3">
        <dgm:presLayoutVars>
          <dgm:bulletEnabled val="1"/>
        </dgm:presLayoutVars>
      </dgm:prSet>
      <dgm:spPr/>
    </dgm:pt>
  </dgm:ptLst>
  <dgm:cxnLst>
    <dgm:cxn modelId="{6EB83D08-60C1-4B40-896C-B2C77B5C7E38}" type="presOf" srcId="{4DCB7C51-E6CF-4B3C-8352-CB122D8F1DA5}" destId="{57B0B9FF-2C54-134A-9A5B-81726048DC0C}" srcOrd="0" destOrd="0" presId="urn:microsoft.com/office/officeart/2005/8/layout/hList1"/>
    <dgm:cxn modelId="{DA358612-D6B0-4611-8AC7-244180A81597}" srcId="{EAC0A794-CC91-43A5-90D0-6B03A9CBDDEE}" destId="{93DBF48D-5585-41BB-B01E-AE339FFC94BE}" srcOrd="2" destOrd="0" parTransId="{BBCD4822-307E-40BE-9C19-706BDC0B4F66}" sibTransId="{28D8C4EE-E765-4A74-8276-8ACC1D7235B1}"/>
    <dgm:cxn modelId="{1082DA2B-D477-584A-9746-E2BF84C4313C}" type="presOf" srcId="{EAC0A794-CC91-43A5-90D0-6B03A9CBDDEE}" destId="{3634AE6A-27F1-8246-81AD-E0C9CF480A7B}" srcOrd="0" destOrd="0" presId="urn:microsoft.com/office/officeart/2005/8/layout/hList1"/>
    <dgm:cxn modelId="{D651C839-D0A4-9E44-AE86-D105A67F463A}" type="presOf" srcId="{C48BFB85-80C9-4F91-A3F2-A34FED17D133}" destId="{99C4A452-E640-0741-9EAE-9C5D3E887885}" srcOrd="0" destOrd="0" presId="urn:microsoft.com/office/officeart/2005/8/layout/hList1"/>
    <dgm:cxn modelId="{4D3CCE39-1299-44B1-A010-E1491A3F6D3D}" srcId="{EAC0A794-CC91-43A5-90D0-6B03A9CBDDEE}" destId="{C48BFB85-80C9-4F91-A3F2-A34FED17D133}" srcOrd="0" destOrd="0" parTransId="{8ED56D0A-20F7-441B-9B5B-06C4021B6C36}" sibTransId="{806595C6-8CB3-4A98-9C32-556325E16B0E}"/>
    <dgm:cxn modelId="{9A41865E-7DB0-43EF-B279-FE6BEF56D75E}" srcId="{EAC0A794-CC91-43A5-90D0-6B03A9CBDDEE}" destId="{8BE6708E-14D2-4A19-8A86-FEAEA8AB9C2A}" srcOrd="1" destOrd="0" parTransId="{A6CCAFE4-7550-47BC-BAED-4833AE6655FD}" sibTransId="{484A36D5-DFB7-40DA-B63E-90C51F186A05}"/>
    <dgm:cxn modelId="{BB2A1468-AD1D-A74F-947A-5951CA9E6836}" type="presOf" srcId="{0D8EE51F-2FD7-4F94-8F98-B39187C176C0}" destId="{A33A5C8A-BE75-CF4F-B9CB-908A9D3AD83B}" srcOrd="0" destOrd="0" presId="urn:microsoft.com/office/officeart/2005/8/layout/hList1"/>
    <dgm:cxn modelId="{79509A68-EA5E-FB4E-B5DF-949FC25A9524}" type="presOf" srcId="{93DBF48D-5585-41BB-B01E-AE339FFC94BE}" destId="{B54D3496-B07C-E24C-AAD7-C5464DF39E1A}" srcOrd="0" destOrd="0" presId="urn:microsoft.com/office/officeart/2005/8/layout/hList1"/>
    <dgm:cxn modelId="{705BA96A-14C0-4DC3-927A-D8206EB8CA29}" srcId="{C48BFB85-80C9-4F91-A3F2-A34FED17D133}" destId="{4DCB7C51-E6CF-4B3C-8352-CB122D8F1DA5}" srcOrd="0" destOrd="0" parTransId="{39F15D4D-DC26-49BF-81E6-ED1C137EB9EA}" sibTransId="{5B334B9E-8DB4-4F55-9943-56550C8E71A8}"/>
    <dgm:cxn modelId="{AC238670-9086-BB4A-ACBB-20A8680A0BA4}" type="presOf" srcId="{942BA30D-006D-4628-87EB-42B8E3822208}" destId="{104436E3-C372-4D44-8618-39C6B357AEF5}" srcOrd="0" destOrd="0" presId="urn:microsoft.com/office/officeart/2005/8/layout/hList1"/>
    <dgm:cxn modelId="{68A17574-B5CC-DA47-8373-7BA6EE266261}" type="presOf" srcId="{8BE6708E-14D2-4A19-8A86-FEAEA8AB9C2A}" destId="{F6195B9C-37B4-F447-B6DD-8B2ED2AA64D4}" srcOrd="0" destOrd="0" presId="urn:microsoft.com/office/officeart/2005/8/layout/hList1"/>
    <dgm:cxn modelId="{C2240099-42ED-4EB1-9003-E223E67A19A4}" srcId="{8BE6708E-14D2-4A19-8A86-FEAEA8AB9C2A}" destId="{942BA30D-006D-4628-87EB-42B8E3822208}" srcOrd="0" destOrd="0" parTransId="{B955CF36-6634-496E-B11D-EDA2631B21B4}" sibTransId="{66665C49-B853-41BE-8310-A9032C3E5F39}"/>
    <dgm:cxn modelId="{E2E69AF2-A61A-40C1-AB86-0C93A2AA1D0B}" srcId="{93DBF48D-5585-41BB-B01E-AE339FFC94BE}" destId="{0D8EE51F-2FD7-4F94-8F98-B39187C176C0}" srcOrd="0" destOrd="0" parTransId="{354D9780-E459-4AE1-8050-5B38FD7B02EA}" sibTransId="{09B8CB51-9354-4089-9293-ED5EB5710ED8}"/>
    <dgm:cxn modelId="{56F21919-4B93-EA47-A217-73A45B9B353A}" type="presParOf" srcId="{3634AE6A-27F1-8246-81AD-E0C9CF480A7B}" destId="{5A625439-2782-4A4C-8E9F-D261A8EDFB34}" srcOrd="0" destOrd="0" presId="urn:microsoft.com/office/officeart/2005/8/layout/hList1"/>
    <dgm:cxn modelId="{9723B957-E604-964A-9975-48E1067A6B79}" type="presParOf" srcId="{5A625439-2782-4A4C-8E9F-D261A8EDFB34}" destId="{99C4A452-E640-0741-9EAE-9C5D3E887885}" srcOrd="0" destOrd="0" presId="urn:microsoft.com/office/officeart/2005/8/layout/hList1"/>
    <dgm:cxn modelId="{B5915823-D662-9E47-BC08-D3A8B71A8D10}" type="presParOf" srcId="{5A625439-2782-4A4C-8E9F-D261A8EDFB34}" destId="{57B0B9FF-2C54-134A-9A5B-81726048DC0C}" srcOrd="1" destOrd="0" presId="urn:microsoft.com/office/officeart/2005/8/layout/hList1"/>
    <dgm:cxn modelId="{E7CD8DE2-B5E4-4940-8550-23C39B66301D}" type="presParOf" srcId="{3634AE6A-27F1-8246-81AD-E0C9CF480A7B}" destId="{6D28742B-79B1-F64F-8C53-AF6C4FF9222C}" srcOrd="1" destOrd="0" presId="urn:microsoft.com/office/officeart/2005/8/layout/hList1"/>
    <dgm:cxn modelId="{E290AA35-872B-1443-BAFE-288EB8ABF904}" type="presParOf" srcId="{3634AE6A-27F1-8246-81AD-E0C9CF480A7B}" destId="{B5BD9782-5D04-1E40-9B32-94870A6D4016}" srcOrd="2" destOrd="0" presId="urn:microsoft.com/office/officeart/2005/8/layout/hList1"/>
    <dgm:cxn modelId="{FC96F0F8-EE7D-3D4B-912E-E50B84CF0239}" type="presParOf" srcId="{B5BD9782-5D04-1E40-9B32-94870A6D4016}" destId="{F6195B9C-37B4-F447-B6DD-8B2ED2AA64D4}" srcOrd="0" destOrd="0" presId="urn:microsoft.com/office/officeart/2005/8/layout/hList1"/>
    <dgm:cxn modelId="{6F9C102F-3D42-B54A-96B0-AE44CE0EB65E}" type="presParOf" srcId="{B5BD9782-5D04-1E40-9B32-94870A6D4016}" destId="{104436E3-C372-4D44-8618-39C6B357AEF5}" srcOrd="1" destOrd="0" presId="urn:microsoft.com/office/officeart/2005/8/layout/hList1"/>
    <dgm:cxn modelId="{98A2A43E-2469-9E44-B55D-89AC0F1AF593}" type="presParOf" srcId="{3634AE6A-27F1-8246-81AD-E0C9CF480A7B}" destId="{DEDDF3EC-7E76-FB48-B6AE-4C6558AE0F67}" srcOrd="3" destOrd="0" presId="urn:microsoft.com/office/officeart/2005/8/layout/hList1"/>
    <dgm:cxn modelId="{F684213D-4AE9-9344-8CEA-F8AB780AF4DD}" type="presParOf" srcId="{3634AE6A-27F1-8246-81AD-E0C9CF480A7B}" destId="{E875284B-F93B-254A-944B-C6D4F0995790}" srcOrd="4" destOrd="0" presId="urn:microsoft.com/office/officeart/2005/8/layout/hList1"/>
    <dgm:cxn modelId="{98DA826A-5E8E-AE43-AFC6-549411DBD13F}" type="presParOf" srcId="{E875284B-F93B-254A-944B-C6D4F0995790}" destId="{B54D3496-B07C-E24C-AAD7-C5464DF39E1A}" srcOrd="0" destOrd="0" presId="urn:microsoft.com/office/officeart/2005/8/layout/hList1"/>
    <dgm:cxn modelId="{A2EBA02F-9680-754B-9B8C-5C49753FC917}" type="presParOf" srcId="{E875284B-F93B-254A-944B-C6D4F0995790}" destId="{A33A5C8A-BE75-CF4F-B9CB-908A9D3AD83B}"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07C10-1840-4803-A0D3-2FBC7C41779E}">
      <dsp:nvSpPr>
        <dsp:cNvPr id="0" name=""/>
        <dsp:cNvSpPr/>
      </dsp:nvSpPr>
      <dsp:spPr>
        <a:xfrm>
          <a:off x="471900" y="275379"/>
          <a:ext cx="635976" cy="63597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736E45-F46E-4AE4-98E5-ADEC0A081CC2}">
      <dsp:nvSpPr>
        <dsp:cNvPr id="0" name=""/>
        <dsp:cNvSpPr/>
      </dsp:nvSpPr>
      <dsp:spPr>
        <a:xfrm>
          <a:off x="83248" y="1146446"/>
          <a:ext cx="1413281" cy="635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 Institutional policies or strategies around EDI</a:t>
          </a:r>
          <a:endParaRPr lang="en-US" sz="1100" kern="1200" dirty="0"/>
        </a:p>
      </dsp:txBody>
      <dsp:txXfrm>
        <a:off x="83248" y="1146446"/>
        <a:ext cx="1413281" cy="635976"/>
      </dsp:txXfrm>
    </dsp:sp>
    <dsp:sp modelId="{5B6A39B4-5A1A-4F86-B36C-AC08CF08239B}">
      <dsp:nvSpPr>
        <dsp:cNvPr id="0" name=""/>
        <dsp:cNvSpPr/>
      </dsp:nvSpPr>
      <dsp:spPr>
        <a:xfrm>
          <a:off x="2132505" y="275379"/>
          <a:ext cx="635976" cy="63597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83B9BA-7630-4170-9634-FF5F40B1DB09}">
      <dsp:nvSpPr>
        <dsp:cNvPr id="0" name=""/>
        <dsp:cNvSpPr/>
      </dsp:nvSpPr>
      <dsp:spPr>
        <a:xfrm>
          <a:off x="1743853" y="1146446"/>
          <a:ext cx="1413281" cy="635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What or who drives change in the institution</a:t>
          </a:r>
          <a:endParaRPr lang="en-US" sz="1100" kern="1200" dirty="0"/>
        </a:p>
      </dsp:txBody>
      <dsp:txXfrm>
        <a:off x="1743853" y="1146446"/>
        <a:ext cx="1413281" cy="635976"/>
      </dsp:txXfrm>
    </dsp:sp>
    <dsp:sp modelId="{628EF403-3D94-440E-A200-895B3C92C61C}">
      <dsp:nvSpPr>
        <dsp:cNvPr id="0" name=""/>
        <dsp:cNvSpPr/>
      </dsp:nvSpPr>
      <dsp:spPr>
        <a:xfrm>
          <a:off x="3793111" y="275379"/>
          <a:ext cx="635976" cy="63597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C9963B-FB4D-4009-9C72-B8D15AA6C5D8}">
      <dsp:nvSpPr>
        <dsp:cNvPr id="0" name=""/>
        <dsp:cNvSpPr/>
      </dsp:nvSpPr>
      <dsp:spPr>
        <a:xfrm>
          <a:off x="3404459" y="1146446"/>
          <a:ext cx="1413281" cy="635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Roles that have been particularly created to drive EDI initiatives</a:t>
          </a:r>
          <a:endParaRPr lang="en-US" sz="1100" kern="1200" dirty="0"/>
        </a:p>
      </dsp:txBody>
      <dsp:txXfrm>
        <a:off x="3404459" y="1146446"/>
        <a:ext cx="1413281" cy="635976"/>
      </dsp:txXfrm>
    </dsp:sp>
    <dsp:sp modelId="{62A3AFB8-6C8F-4FC1-B828-14634AD95F0A}">
      <dsp:nvSpPr>
        <dsp:cNvPr id="0" name=""/>
        <dsp:cNvSpPr/>
      </dsp:nvSpPr>
      <dsp:spPr>
        <a:xfrm>
          <a:off x="5453716" y="275379"/>
          <a:ext cx="635976" cy="63597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251DD5-A360-40BC-ADBA-BD208320E37B}">
      <dsp:nvSpPr>
        <dsp:cNvPr id="0" name=""/>
        <dsp:cNvSpPr/>
      </dsp:nvSpPr>
      <dsp:spPr>
        <a:xfrm>
          <a:off x="5065064" y="1146446"/>
          <a:ext cx="1413281" cy="635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Representation of EDI issues in the RL PD Bank job descriptions, including direct and indirect references to EDI</a:t>
          </a:r>
          <a:endParaRPr lang="en-US" sz="1100" kern="1200" dirty="0"/>
        </a:p>
      </dsp:txBody>
      <dsp:txXfrm>
        <a:off x="5065064" y="1146446"/>
        <a:ext cx="1413281" cy="635976"/>
      </dsp:txXfrm>
    </dsp:sp>
    <dsp:sp modelId="{0A36856C-A6FC-457B-9BE1-E9E64BBBC470}">
      <dsp:nvSpPr>
        <dsp:cNvPr id="0" name=""/>
        <dsp:cNvSpPr/>
      </dsp:nvSpPr>
      <dsp:spPr>
        <a:xfrm>
          <a:off x="1302203" y="2135743"/>
          <a:ext cx="635976" cy="63597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673D5D-A24E-4DC3-BF66-2F06F1FB4B2E}">
      <dsp:nvSpPr>
        <dsp:cNvPr id="0" name=""/>
        <dsp:cNvSpPr/>
      </dsp:nvSpPr>
      <dsp:spPr>
        <a:xfrm>
          <a:off x="913550" y="3006809"/>
          <a:ext cx="1413281" cy="635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Recruitment practices and how they support EDI</a:t>
          </a:r>
          <a:endParaRPr lang="en-US" sz="1100" kern="1200" dirty="0"/>
        </a:p>
      </dsp:txBody>
      <dsp:txXfrm>
        <a:off x="913550" y="3006809"/>
        <a:ext cx="1413281" cy="635976"/>
      </dsp:txXfrm>
    </dsp:sp>
    <dsp:sp modelId="{39CA5D5F-87F5-46CA-BC7F-019C578F64E6}">
      <dsp:nvSpPr>
        <dsp:cNvPr id="0" name=""/>
        <dsp:cNvSpPr/>
      </dsp:nvSpPr>
      <dsp:spPr>
        <a:xfrm>
          <a:off x="2962808" y="2135743"/>
          <a:ext cx="635976" cy="63597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7D703A-897F-4B8C-B4E1-9505C22EC090}">
      <dsp:nvSpPr>
        <dsp:cNvPr id="0" name=""/>
        <dsp:cNvSpPr/>
      </dsp:nvSpPr>
      <dsp:spPr>
        <a:xfrm>
          <a:off x="2574156" y="3006809"/>
          <a:ext cx="1413281" cy="635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Collection and use of statistics in support of EDI</a:t>
          </a:r>
          <a:endParaRPr lang="en-US" sz="1100" kern="1200" dirty="0"/>
        </a:p>
      </dsp:txBody>
      <dsp:txXfrm>
        <a:off x="2574156" y="3006809"/>
        <a:ext cx="1413281" cy="635976"/>
      </dsp:txXfrm>
    </dsp:sp>
    <dsp:sp modelId="{5803998C-390A-447F-953C-760AF4443256}">
      <dsp:nvSpPr>
        <dsp:cNvPr id="0" name=""/>
        <dsp:cNvSpPr/>
      </dsp:nvSpPr>
      <dsp:spPr>
        <a:xfrm>
          <a:off x="4623414" y="2135743"/>
          <a:ext cx="635976" cy="635976"/>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607818-5821-4A3C-BDC1-3A2F0E4DCC6E}">
      <dsp:nvSpPr>
        <dsp:cNvPr id="0" name=""/>
        <dsp:cNvSpPr/>
      </dsp:nvSpPr>
      <dsp:spPr>
        <a:xfrm>
          <a:off x="4234761" y="3006809"/>
          <a:ext cx="1413281" cy="635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Interest in the development of a programme for emerging leaders</a:t>
          </a:r>
          <a:endParaRPr lang="en-US" sz="1100" kern="1200" dirty="0"/>
        </a:p>
      </dsp:txBody>
      <dsp:txXfrm>
        <a:off x="4234761" y="3006809"/>
        <a:ext cx="1413281" cy="6359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4A452-E640-0741-9EAE-9C5D3E887885}">
      <dsp:nvSpPr>
        <dsp:cNvPr id="0" name=""/>
        <dsp:cNvSpPr/>
      </dsp:nvSpPr>
      <dsp:spPr>
        <a:xfrm>
          <a:off x="2771" y="1058199"/>
          <a:ext cx="2701966" cy="86904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GB" sz="1400" kern="1200"/>
            <a:t>The majority of RLUK job descriptions in the PD Bank included some type of positive or EDI statement.</a:t>
          </a:r>
          <a:endParaRPr lang="en-US" sz="1400" kern="1200"/>
        </a:p>
      </dsp:txBody>
      <dsp:txXfrm>
        <a:off x="2771" y="1058199"/>
        <a:ext cx="2701966" cy="869040"/>
      </dsp:txXfrm>
    </dsp:sp>
    <dsp:sp modelId="{57B0B9FF-2C54-134A-9A5B-81726048DC0C}">
      <dsp:nvSpPr>
        <dsp:cNvPr id="0" name=""/>
        <dsp:cNvSpPr/>
      </dsp:nvSpPr>
      <dsp:spPr>
        <a:xfrm>
          <a:off x="2771" y="1927239"/>
          <a:ext cx="2701966" cy="132343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GB" sz="1400" kern="1200" dirty="0"/>
            <a:t>Often found at the bottom of the job description template and referred to the strategic plan and values of the library’s home institution around EDI.</a:t>
          </a:r>
          <a:endParaRPr lang="en-US" sz="1400" kern="1200" dirty="0"/>
        </a:p>
      </dsp:txBody>
      <dsp:txXfrm>
        <a:off x="2771" y="1927239"/>
        <a:ext cx="2701966" cy="1323433"/>
      </dsp:txXfrm>
    </dsp:sp>
    <dsp:sp modelId="{F6195B9C-37B4-F447-B6DD-8B2ED2AA64D4}">
      <dsp:nvSpPr>
        <dsp:cNvPr id="0" name=""/>
        <dsp:cNvSpPr/>
      </dsp:nvSpPr>
      <dsp:spPr>
        <a:xfrm>
          <a:off x="3083012" y="1058199"/>
          <a:ext cx="2701966" cy="86904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GB" sz="1400" kern="1200"/>
            <a:t>RLUK members had relevant policies which implied that EDI is part of a library’s goals, values, and working practices.</a:t>
          </a:r>
          <a:endParaRPr lang="en-US" sz="1400" kern="1200"/>
        </a:p>
      </dsp:txBody>
      <dsp:txXfrm>
        <a:off x="3083012" y="1058199"/>
        <a:ext cx="2701966" cy="869040"/>
      </dsp:txXfrm>
    </dsp:sp>
    <dsp:sp modelId="{104436E3-C372-4D44-8618-39C6B357AEF5}">
      <dsp:nvSpPr>
        <dsp:cNvPr id="0" name=""/>
        <dsp:cNvSpPr/>
      </dsp:nvSpPr>
      <dsp:spPr>
        <a:xfrm>
          <a:off x="3083012" y="1927239"/>
          <a:ext cx="2701966" cy="132343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GB" sz="1400" kern="1200"/>
            <a:t>Mostly found within the body of the job description (e.g. responsibilities and person specification) rather than at the beginning or end of the template. </a:t>
          </a:r>
          <a:endParaRPr lang="en-US" sz="1400" kern="1200"/>
        </a:p>
      </dsp:txBody>
      <dsp:txXfrm>
        <a:off x="3083012" y="1927239"/>
        <a:ext cx="2701966" cy="1323433"/>
      </dsp:txXfrm>
    </dsp:sp>
    <dsp:sp modelId="{B54D3496-B07C-E24C-AAD7-C5464DF39E1A}">
      <dsp:nvSpPr>
        <dsp:cNvPr id="0" name=""/>
        <dsp:cNvSpPr/>
      </dsp:nvSpPr>
      <dsp:spPr>
        <a:xfrm>
          <a:off x="6163253" y="1058199"/>
          <a:ext cx="2701966" cy="86904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GB" sz="1400" kern="1200"/>
            <a:t>Statements that did not refer directly to EDI or included relevant language but could be considered supportive of EDI. </a:t>
          </a:r>
          <a:endParaRPr lang="en-US" sz="1400" kern="1200"/>
        </a:p>
      </dsp:txBody>
      <dsp:txXfrm>
        <a:off x="6163253" y="1058199"/>
        <a:ext cx="2701966" cy="869040"/>
      </dsp:txXfrm>
    </dsp:sp>
    <dsp:sp modelId="{A33A5C8A-BE75-CF4F-B9CB-908A9D3AD83B}">
      <dsp:nvSpPr>
        <dsp:cNvPr id="0" name=""/>
        <dsp:cNvSpPr/>
      </dsp:nvSpPr>
      <dsp:spPr>
        <a:xfrm>
          <a:off x="6163253" y="1927239"/>
          <a:ext cx="2701966" cy="132343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GB" sz="1400" kern="1200"/>
            <a:t>Example: statements referring to family-friendly policies or flexible-working.</a:t>
          </a:r>
          <a:br>
            <a:rPr lang="en-GB" sz="1400" kern="1200"/>
          </a:br>
          <a:endParaRPr lang="en-US" sz="1400" kern="1200"/>
        </a:p>
      </dsp:txBody>
      <dsp:txXfrm>
        <a:off x="6163253" y="1927239"/>
        <a:ext cx="2701966" cy="132343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4538"/>
            <a:ext cx="6613525" cy="3721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4399"/>
            <a:ext cx="5438140" cy="4466273"/>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a1697fa0d1_2_75: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ga1697fa0d1_2_75:notes"/>
          <p:cNvSpPr txBox="1">
            <a:spLocks noGrp="1"/>
          </p:cNvSpPr>
          <p:nvPr>
            <p:ph type="body" idx="1"/>
          </p:nvPr>
        </p:nvSpPr>
        <p:spPr>
          <a:xfrm>
            <a:off x="679768" y="4776431"/>
            <a:ext cx="5438140" cy="39079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78" name="Google Shape;278;ga1697fa0d1_2_75:notes"/>
          <p:cNvSpPr txBox="1">
            <a:spLocks noGrp="1"/>
          </p:cNvSpPr>
          <p:nvPr>
            <p:ph type="sldNum" idx="12"/>
          </p:nvPr>
        </p:nvSpPr>
        <p:spPr>
          <a:xfrm>
            <a:off x="3850443" y="9427076"/>
            <a:ext cx="2945659" cy="49797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a:extLst>
            <a:ext uri="{FF2B5EF4-FFF2-40B4-BE49-F238E27FC236}">
              <a16:creationId xmlns:a16="http://schemas.microsoft.com/office/drawing/2014/main" id="{4E9096C4-1214-6EA9-10A0-85F22EC13EA6}"/>
            </a:ext>
          </a:extLst>
        </p:cNvPr>
        <p:cNvGrpSpPr/>
        <p:nvPr/>
      </p:nvGrpSpPr>
      <p:grpSpPr>
        <a:xfrm>
          <a:off x="0" y="0"/>
          <a:ext cx="0" cy="0"/>
          <a:chOff x="0" y="0"/>
          <a:chExt cx="0" cy="0"/>
        </a:xfrm>
      </p:grpSpPr>
      <p:sp>
        <p:nvSpPr>
          <p:cNvPr id="287" name="Google Shape;287;ga1697fa0d1_12_0:notes">
            <a:extLst>
              <a:ext uri="{FF2B5EF4-FFF2-40B4-BE49-F238E27FC236}">
                <a16:creationId xmlns:a16="http://schemas.microsoft.com/office/drawing/2014/main" id="{FBF60E58-B9F6-7B4C-07FF-A29AD37D7911}"/>
              </a:ext>
            </a:extLst>
          </p:cNvPr>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endParaRPr sz="1200" b="0" dirty="0">
              <a:solidFill>
                <a:schemeClr val="dk1"/>
              </a:solidFill>
            </a:endParaRPr>
          </a:p>
        </p:txBody>
      </p:sp>
      <p:sp>
        <p:nvSpPr>
          <p:cNvPr id="288" name="Google Shape;288;ga1697fa0d1_12_0:notes">
            <a:extLst>
              <a:ext uri="{FF2B5EF4-FFF2-40B4-BE49-F238E27FC236}">
                <a16:creationId xmlns:a16="http://schemas.microsoft.com/office/drawing/2014/main" id="{D08DC83E-F29B-E09F-C659-574EA1A13DC4}"/>
              </a:ext>
            </a:extLst>
          </p:cNvPr>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9684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a1697fa0d1_12_0:notes"/>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endParaRPr sz="1200" b="0" dirty="0">
              <a:solidFill>
                <a:schemeClr val="dk1"/>
              </a:solidFill>
            </a:endParaRPr>
          </a:p>
        </p:txBody>
      </p:sp>
      <p:sp>
        <p:nvSpPr>
          <p:cNvPr id="288" name="Google Shape;288;ga1697fa0d1_12_0: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7391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a1697fa0d1_12_0:notes"/>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endParaRPr sz="1200" b="0" dirty="0">
              <a:solidFill>
                <a:schemeClr val="dk1"/>
              </a:solidFill>
            </a:endParaRPr>
          </a:p>
        </p:txBody>
      </p:sp>
      <p:sp>
        <p:nvSpPr>
          <p:cNvPr id="288" name="Google Shape;288;ga1697fa0d1_12_0: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a1697fa0d1_12_0:notes"/>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indent="0" rtl="0" fontAlgn="base">
              <a:spcBef>
                <a:spcPts val="0"/>
              </a:spcBef>
              <a:spcAft>
                <a:spcPts val="0"/>
              </a:spcAft>
              <a:buFont typeface="Arial" panose="020B0604020202020204" pitchFamily="34" charset="0"/>
              <a:buNone/>
            </a:pPr>
            <a:endParaRPr lang="en-GB" sz="1200" dirty="0">
              <a:solidFill>
                <a:srgbClr val="2F5496"/>
              </a:solidFill>
              <a:latin typeface="Arial" panose="020B0604020202020204" pitchFamily="34" charset="0"/>
            </a:endParaRPr>
          </a:p>
        </p:txBody>
      </p:sp>
      <p:sp>
        <p:nvSpPr>
          <p:cNvPr id="288" name="Google Shape;288;ga1697fa0d1_12_0: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168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a1697fa0d1_12_0:notes"/>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indent="0" rtl="0" fontAlgn="base">
              <a:spcBef>
                <a:spcPts val="0"/>
              </a:spcBef>
              <a:spcAft>
                <a:spcPts val="0"/>
              </a:spcAft>
              <a:buFont typeface="Arial" panose="020B0604020202020204" pitchFamily="34" charset="0"/>
              <a:buNone/>
            </a:pPr>
            <a:endParaRPr lang="en-GB" sz="1200" dirty="0">
              <a:solidFill>
                <a:srgbClr val="2F5496"/>
              </a:solidFill>
              <a:latin typeface="Arial" panose="020B0604020202020204" pitchFamily="34" charset="0"/>
            </a:endParaRPr>
          </a:p>
        </p:txBody>
      </p:sp>
      <p:sp>
        <p:nvSpPr>
          <p:cNvPr id="288" name="Google Shape;288;ga1697fa0d1_12_0: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5744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a1697fa0d1_12_0:notes"/>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indent="0" rtl="0" fontAlgn="base">
              <a:spcBef>
                <a:spcPts val="0"/>
              </a:spcBef>
              <a:spcAft>
                <a:spcPts val="0"/>
              </a:spcAft>
              <a:buFont typeface="Arial" panose="020B0604020202020204" pitchFamily="34" charset="0"/>
              <a:buNone/>
            </a:pPr>
            <a:endParaRPr lang="en-GB" sz="1200" dirty="0">
              <a:solidFill>
                <a:srgbClr val="2F5496"/>
              </a:solidFill>
              <a:latin typeface="Arial" panose="020B0604020202020204" pitchFamily="34" charset="0"/>
            </a:endParaRPr>
          </a:p>
        </p:txBody>
      </p:sp>
      <p:sp>
        <p:nvSpPr>
          <p:cNvPr id="288" name="Google Shape;288;ga1697fa0d1_12_0: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5617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a1697fa0d1_12_0:notes"/>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indent="0" rtl="0" fontAlgn="base">
              <a:spcBef>
                <a:spcPts val="0"/>
              </a:spcBef>
              <a:spcAft>
                <a:spcPts val="0"/>
              </a:spcAft>
              <a:buFont typeface="Arial" panose="020B0604020202020204" pitchFamily="34" charset="0"/>
              <a:buNone/>
            </a:pPr>
            <a:endParaRPr lang="en-GB" sz="1200" dirty="0">
              <a:solidFill>
                <a:srgbClr val="2F5496"/>
              </a:solidFill>
              <a:latin typeface="Arial" panose="020B0604020202020204" pitchFamily="34" charset="0"/>
            </a:endParaRPr>
          </a:p>
        </p:txBody>
      </p:sp>
      <p:sp>
        <p:nvSpPr>
          <p:cNvPr id="288" name="Google Shape;288;ga1697fa0d1_12_0: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5999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a1697fa0d1_12_0:notes"/>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indent="0" rtl="0" fontAlgn="base">
              <a:spcBef>
                <a:spcPts val="0"/>
              </a:spcBef>
              <a:spcAft>
                <a:spcPts val="0"/>
              </a:spcAft>
              <a:buFont typeface="Arial" panose="020B0604020202020204" pitchFamily="34" charset="0"/>
              <a:buNone/>
            </a:pPr>
            <a:endParaRPr lang="en-GB" sz="1200" dirty="0">
              <a:solidFill>
                <a:srgbClr val="2F5496"/>
              </a:solidFill>
              <a:latin typeface="Arial" panose="020B0604020202020204" pitchFamily="34" charset="0"/>
            </a:endParaRPr>
          </a:p>
        </p:txBody>
      </p:sp>
      <p:sp>
        <p:nvSpPr>
          <p:cNvPr id="288" name="Google Shape;288;ga1697fa0d1_12_0: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9350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a1697fa0d1_12_0:notes"/>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indent="0" rtl="0" fontAlgn="base">
              <a:spcBef>
                <a:spcPts val="0"/>
              </a:spcBef>
              <a:spcAft>
                <a:spcPts val="0"/>
              </a:spcAft>
              <a:buFont typeface="Arial" panose="020B0604020202020204" pitchFamily="34" charset="0"/>
              <a:buNone/>
            </a:pPr>
            <a:endParaRPr lang="en-GB" sz="1200" dirty="0">
              <a:solidFill>
                <a:srgbClr val="2F5496"/>
              </a:solidFill>
              <a:latin typeface="Arial" panose="020B0604020202020204" pitchFamily="34" charset="0"/>
            </a:endParaRPr>
          </a:p>
        </p:txBody>
      </p:sp>
      <p:sp>
        <p:nvSpPr>
          <p:cNvPr id="288" name="Google Shape;288;ga1697fa0d1_12_0: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9899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a1697fa0d1_12_0:notes"/>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indent="0" rtl="0" fontAlgn="base">
              <a:spcBef>
                <a:spcPts val="0"/>
              </a:spcBef>
              <a:spcAft>
                <a:spcPts val="0"/>
              </a:spcAft>
              <a:buFont typeface="Arial" panose="020B0604020202020204" pitchFamily="34" charset="0"/>
              <a:buNone/>
            </a:pPr>
            <a:endParaRPr lang="en-GB" sz="1200" dirty="0">
              <a:solidFill>
                <a:srgbClr val="2F5496"/>
              </a:solidFill>
              <a:latin typeface="Arial" panose="020B0604020202020204" pitchFamily="34" charset="0"/>
            </a:endParaRPr>
          </a:p>
        </p:txBody>
      </p:sp>
      <p:sp>
        <p:nvSpPr>
          <p:cNvPr id="288" name="Google Shape;288;ga1697fa0d1_12_0: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5443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a1697fa0d1_12_0:notes"/>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indent="0" rtl="0" fontAlgn="base">
              <a:spcBef>
                <a:spcPts val="0"/>
              </a:spcBef>
              <a:spcAft>
                <a:spcPts val="0"/>
              </a:spcAft>
              <a:buFont typeface="Arial" panose="020B0604020202020204" pitchFamily="34" charset="0"/>
              <a:buNone/>
            </a:pPr>
            <a:endParaRPr lang="en-GB" sz="1200" dirty="0">
              <a:solidFill>
                <a:srgbClr val="2F5496"/>
              </a:solidFill>
              <a:latin typeface="Arial" panose="020B0604020202020204" pitchFamily="34" charset="0"/>
            </a:endParaRPr>
          </a:p>
        </p:txBody>
      </p:sp>
      <p:sp>
        <p:nvSpPr>
          <p:cNvPr id="288" name="Google Shape;288;ga1697fa0d1_12_0: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031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a:extLst>
            <a:ext uri="{FF2B5EF4-FFF2-40B4-BE49-F238E27FC236}">
              <a16:creationId xmlns:a16="http://schemas.microsoft.com/office/drawing/2014/main" id="{E03C1F87-3167-C975-15F8-9319B760471B}"/>
            </a:ext>
          </a:extLst>
        </p:cNvPr>
        <p:cNvGrpSpPr/>
        <p:nvPr/>
      </p:nvGrpSpPr>
      <p:grpSpPr>
        <a:xfrm>
          <a:off x="0" y="0"/>
          <a:ext cx="0" cy="0"/>
          <a:chOff x="0" y="0"/>
          <a:chExt cx="0" cy="0"/>
        </a:xfrm>
      </p:grpSpPr>
      <p:sp>
        <p:nvSpPr>
          <p:cNvPr id="287" name="Google Shape;287;ga1697fa0d1_12_0:notes">
            <a:extLst>
              <a:ext uri="{FF2B5EF4-FFF2-40B4-BE49-F238E27FC236}">
                <a16:creationId xmlns:a16="http://schemas.microsoft.com/office/drawing/2014/main" id="{3BF87436-718B-5E51-17C1-E4EBCC9A7EB6}"/>
              </a:ext>
            </a:extLst>
          </p:cNvPr>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indent="0" rtl="0" fontAlgn="base">
              <a:spcBef>
                <a:spcPts val="0"/>
              </a:spcBef>
              <a:spcAft>
                <a:spcPts val="0"/>
              </a:spcAft>
              <a:buFont typeface="Arial" panose="020B0604020202020204" pitchFamily="34" charset="0"/>
              <a:buNone/>
            </a:pPr>
            <a:endParaRPr lang="en-GB" sz="1200" dirty="0">
              <a:solidFill>
                <a:srgbClr val="2F5496"/>
              </a:solidFill>
              <a:latin typeface="Arial" panose="020B0604020202020204" pitchFamily="34" charset="0"/>
            </a:endParaRPr>
          </a:p>
        </p:txBody>
      </p:sp>
      <p:sp>
        <p:nvSpPr>
          <p:cNvPr id="288" name="Google Shape;288;ga1697fa0d1_12_0:notes">
            <a:extLst>
              <a:ext uri="{FF2B5EF4-FFF2-40B4-BE49-F238E27FC236}">
                <a16:creationId xmlns:a16="http://schemas.microsoft.com/office/drawing/2014/main" id="{1A3F6BE7-AC9A-D69B-B721-C20EF0D5B477}"/>
              </a:ext>
            </a:extLst>
          </p:cNvPr>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3978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a:extLst>
            <a:ext uri="{FF2B5EF4-FFF2-40B4-BE49-F238E27FC236}">
              <a16:creationId xmlns:a16="http://schemas.microsoft.com/office/drawing/2014/main" id="{07E03AE0-EC9C-3452-78AD-282FDADA99FD}"/>
            </a:ext>
          </a:extLst>
        </p:cNvPr>
        <p:cNvGrpSpPr/>
        <p:nvPr/>
      </p:nvGrpSpPr>
      <p:grpSpPr>
        <a:xfrm>
          <a:off x="0" y="0"/>
          <a:ext cx="0" cy="0"/>
          <a:chOff x="0" y="0"/>
          <a:chExt cx="0" cy="0"/>
        </a:xfrm>
      </p:grpSpPr>
      <p:sp>
        <p:nvSpPr>
          <p:cNvPr id="287" name="Google Shape;287;ga1697fa0d1_12_0:notes">
            <a:extLst>
              <a:ext uri="{FF2B5EF4-FFF2-40B4-BE49-F238E27FC236}">
                <a16:creationId xmlns:a16="http://schemas.microsoft.com/office/drawing/2014/main" id="{E6607820-BC7B-40A4-D2CF-096FDFC1AE93}"/>
              </a:ext>
            </a:extLst>
          </p:cNvPr>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indent="0" rtl="0" fontAlgn="base">
              <a:spcBef>
                <a:spcPts val="0"/>
              </a:spcBef>
              <a:spcAft>
                <a:spcPts val="0"/>
              </a:spcAft>
              <a:buFont typeface="Arial" panose="020B0604020202020204" pitchFamily="34" charset="0"/>
              <a:buNone/>
            </a:pPr>
            <a:endParaRPr lang="en-GB" sz="1200" dirty="0">
              <a:solidFill>
                <a:srgbClr val="2F5496"/>
              </a:solidFill>
              <a:latin typeface="Arial" panose="020B0604020202020204" pitchFamily="34" charset="0"/>
            </a:endParaRPr>
          </a:p>
        </p:txBody>
      </p:sp>
      <p:sp>
        <p:nvSpPr>
          <p:cNvPr id="288" name="Google Shape;288;ga1697fa0d1_12_0:notes">
            <a:extLst>
              <a:ext uri="{FF2B5EF4-FFF2-40B4-BE49-F238E27FC236}">
                <a16:creationId xmlns:a16="http://schemas.microsoft.com/office/drawing/2014/main" id="{09588343-90DB-126F-0C2F-F7FBBD331A3C}"/>
              </a:ext>
            </a:extLst>
          </p:cNvPr>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8245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a:extLst>
            <a:ext uri="{FF2B5EF4-FFF2-40B4-BE49-F238E27FC236}">
              <a16:creationId xmlns:a16="http://schemas.microsoft.com/office/drawing/2014/main" id="{923A00E6-D3D1-19ED-9C20-84283AE87918}"/>
            </a:ext>
          </a:extLst>
        </p:cNvPr>
        <p:cNvGrpSpPr/>
        <p:nvPr/>
      </p:nvGrpSpPr>
      <p:grpSpPr>
        <a:xfrm>
          <a:off x="0" y="0"/>
          <a:ext cx="0" cy="0"/>
          <a:chOff x="0" y="0"/>
          <a:chExt cx="0" cy="0"/>
        </a:xfrm>
      </p:grpSpPr>
      <p:sp>
        <p:nvSpPr>
          <p:cNvPr id="287" name="Google Shape;287;ga1697fa0d1_12_0:notes">
            <a:extLst>
              <a:ext uri="{FF2B5EF4-FFF2-40B4-BE49-F238E27FC236}">
                <a16:creationId xmlns:a16="http://schemas.microsoft.com/office/drawing/2014/main" id="{96DCF1C7-29F0-BDB7-86D2-C039C8CE5867}"/>
              </a:ext>
            </a:extLst>
          </p:cNvPr>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indent="0" rtl="0" fontAlgn="base">
              <a:spcBef>
                <a:spcPts val="0"/>
              </a:spcBef>
              <a:spcAft>
                <a:spcPts val="0"/>
              </a:spcAft>
              <a:buFont typeface="Arial" panose="020B0604020202020204" pitchFamily="34" charset="0"/>
              <a:buNone/>
            </a:pPr>
            <a:endParaRPr lang="en-GB" sz="1200" dirty="0">
              <a:solidFill>
                <a:srgbClr val="2F5496"/>
              </a:solidFill>
              <a:latin typeface="Arial" panose="020B0604020202020204" pitchFamily="34" charset="0"/>
            </a:endParaRPr>
          </a:p>
        </p:txBody>
      </p:sp>
      <p:sp>
        <p:nvSpPr>
          <p:cNvPr id="288" name="Google Shape;288;ga1697fa0d1_12_0:notes">
            <a:extLst>
              <a:ext uri="{FF2B5EF4-FFF2-40B4-BE49-F238E27FC236}">
                <a16:creationId xmlns:a16="http://schemas.microsoft.com/office/drawing/2014/main" id="{451387DC-3920-3D5D-FC63-A77BF7C2152C}"/>
              </a:ext>
            </a:extLst>
          </p:cNvPr>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7147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a1697fa0d1_12_0:notes"/>
          <p:cNvSpPr txBox="1">
            <a:spLocks noGrp="1"/>
          </p:cNvSpPr>
          <p:nvPr>
            <p:ph type="body" idx="1"/>
          </p:nvPr>
        </p:nvSpPr>
        <p:spPr>
          <a:xfrm>
            <a:off x="679768" y="4776431"/>
            <a:ext cx="5438140" cy="3907988"/>
          </a:xfrm>
          <a:prstGeom prst="rect">
            <a:avLst/>
          </a:prstGeom>
        </p:spPr>
        <p:txBody>
          <a:bodyPr spcFirstLastPara="1" wrap="square" lIns="91425" tIns="91425" rIns="91425" bIns="91425" anchor="t" anchorCtr="0">
            <a:noAutofit/>
          </a:bodyPr>
          <a:lstStyle/>
          <a:p>
            <a:pPr marL="0" indent="0" rtl="0" fontAlgn="base">
              <a:spcBef>
                <a:spcPts val="0"/>
              </a:spcBef>
              <a:spcAft>
                <a:spcPts val="0"/>
              </a:spcAft>
              <a:buFont typeface="Arial" panose="020B0604020202020204" pitchFamily="34" charset="0"/>
              <a:buNone/>
            </a:pPr>
            <a:endParaRPr lang="en-GB" sz="1200" dirty="0">
              <a:solidFill>
                <a:srgbClr val="2F5496"/>
              </a:solidFill>
              <a:latin typeface="Arial" panose="020B0604020202020204" pitchFamily="34" charset="0"/>
            </a:endParaRPr>
          </a:p>
        </p:txBody>
      </p:sp>
      <p:sp>
        <p:nvSpPr>
          <p:cNvPr id="288" name="Google Shape;288;ga1697fa0d1_12_0: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612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a1697fa0d1_7_0: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18" name="Google Shape;418;ga1697fa0d1_7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66" name="Google Shape;66;p1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67" name="Google Shape;67;p1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Google Shape;70;p16"/>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1" name="Google Shape;71;p1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72" name="Google Shape;72;p1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73" name="Google Shape;73;p1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Google Shape;76;p17"/>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Google Shape;77;p17"/>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 name="Google Shape;78;p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79" name="Google Shape;79;p1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80" name="Google Shape;80;p1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3" name="Google Shape;83;p18"/>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4" name="Google Shape;84;p18"/>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 name="Google Shape;85;p1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6" name="Google Shape;86;p18"/>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88" name="Google Shape;88;p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89" name="Google Shape;89;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2" name="Google Shape;92;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93" name="Google Shape;93;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94" name="Google Shape;94;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97" name="Google Shape;97;p2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98" name="Google Shape;98;p2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04" name="Google Shape;104;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05" name="Google Shape;105;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150" cy="3655219"/>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dirty="0"/>
          </a:p>
        </p:txBody>
      </p:sp>
      <p:sp>
        <p:nvSpPr>
          <p:cNvPr id="109" name="Google Shape;109;p22"/>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11" name="Google Shape;111;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12" name="Google Shape;112;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17" name="Google Shape;117;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18" name="Google Shape;118;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73" y="1467446"/>
            <a:ext cx="4358879" cy="1971675"/>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573" y="-447079"/>
            <a:ext cx="4358879" cy="5800725"/>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23" name="Google Shape;123;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24" name="Google Shape;124;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dirty="0"/>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dirty="0"/>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hemeOverride" Target="../theme/themeOverride1.xml"/><Relationship Id="rId6" Type="http://schemas.openxmlformats.org/officeDocument/2006/relationships/hyperlink" Target="https://strategy.rluk.ac.uk/" TargetMode="External"/><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hemeOverride" Target="../theme/themeOverride2.xml"/><Relationship Id="rId5" Type="http://schemas.openxmlformats.org/officeDocument/2006/relationships/image" Target="../media/image5.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5F97"/>
        </a:solidFill>
        <a:effectLst/>
      </p:bgPr>
    </p:bg>
    <p:spTree>
      <p:nvGrpSpPr>
        <p:cNvPr id="1" name="Shape 279"/>
        <p:cNvGrpSpPr/>
        <p:nvPr/>
      </p:nvGrpSpPr>
      <p:grpSpPr>
        <a:xfrm>
          <a:off x="0" y="0"/>
          <a:ext cx="0" cy="0"/>
          <a:chOff x="0" y="0"/>
          <a:chExt cx="0" cy="0"/>
        </a:xfrm>
      </p:grpSpPr>
      <p:sp>
        <p:nvSpPr>
          <p:cNvPr id="280" name="Google Shape;280;p49"/>
          <p:cNvSpPr txBox="1"/>
          <p:nvPr/>
        </p:nvSpPr>
        <p:spPr>
          <a:xfrm>
            <a:off x="777897" y="1454331"/>
            <a:ext cx="7599984" cy="3315377"/>
          </a:xfrm>
          <a:prstGeom prst="rect">
            <a:avLst/>
          </a:prstGeom>
          <a:noFill/>
          <a:ln>
            <a:noFill/>
          </a:ln>
        </p:spPr>
        <p:txBody>
          <a:bodyPr spcFirstLastPara="1" wrap="square" lIns="68575" tIns="34275" rIns="68575" bIns="34275" anchor="t" anchorCtr="0">
            <a:noAutofit/>
          </a:bodyPr>
          <a:lstStyle/>
          <a:p>
            <a:pPr algn="ctr">
              <a:buClr>
                <a:srgbClr val="FFFFFF"/>
              </a:buClr>
              <a:buSzPts val="2100"/>
            </a:pPr>
            <a:endParaRPr lang="en-GB" sz="2400" b="1" dirty="0">
              <a:solidFill>
                <a:schemeClr val="bg1"/>
              </a:solidFill>
            </a:endParaRPr>
          </a:p>
          <a:p>
            <a:pPr algn="ctr">
              <a:buClr>
                <a:srgbClr val="FFFFFF"/>
              </a:buClr>
              <a:buSzPts val="2100"/>
            </a:pPr>
            <a:r>
              <a:rPr lang="en-GB" sz="2400" b="1" dirty="0">
                <a:solidFill>
                  <a:schemeClr val="bg1"/>
                </a:solidFill>
              </a:rPr>
              <a:t>Equality, diversity, and inclusion in the research library: looking at recruitment practices</a:t>
            </a:r>
          </a:p>
          <a:p>
            <a:pPr>
              <a:buNone/>
            </a:pPr>
            <a:endParaRPr lang="en-GB" sz="2400" b="1" dirty="0">
              <a:solidFill>
                <a:schemeClr val="bg1"/>
              </a:solidFill>
            </a:endParaRPr>
          </a:p>
          <a:p>
            <a:pPr lvl="0" algn="ctr">
              <a:buClr>
                <a:srgbClr val="FFFFFF"/>
              </a:buClr>
              <a:buSzPts val="2100"/>
            </a:pPr>
            <a:r>
              <a:rPr lang="en-GB" sz="2000" b="1" dirty="0">
                <a:solidFill>
                  <a:schemeClr val="bg1"/>
                </a:solidFill>
              </a:rPr>
              <a:t>NLISN Event - 10/07/2025</a:t>
            </a:r>
          </a:p>
          <a:p>
            <a:pPr lvl="0" algn="ctr">
              <a:buClr>
                <a:srgbClr val="FFFFFF"/>
              </a:buClr>
              <a:buSzPts val="2100"/>
            </a:pPr>
            <a:endParaRPr lang="en-GB" sz="2400" b="1" dirty="0">
              <a:solidFill>
                <a:schemeClr val="bg1"/>
              </a:solidFill>
            </a:endParaRPr>
          </a:p>
          <a:p>
            <a:pPr lvl="0" algn="ctr">
              <a:buClr>
                <a:srgbClr val="FFFFFF"/>
              </a:buClr>
              <a:buSzPts val="2100"/>
            </a:pPr>
            <a:endParaRPr lang="en-GB" sz="1600" b="1" dirty="0">
              <a:solidFill>
                <a:schemeClr val="bg1"/>
              </a:solidFill>
            </a:endParaRPr>
          </a:p>
          <a:p>
            <a:pPr lvl="0" algn="ctr">
              <a:buClr>
                <a:srgbClr val="FFFFFF"/>
              </a:buClr>
              <a:buSzPts val="2100"/>
            </a:pPr>
            <a:r>
              <a:rPr lang="en-GB" sz="1800" b="1" dirty="0">
                <a:solidFill>
                  <a:schemeClr val="bg1"/>
                </a:solidFill>
              </a:rPr>
              <a:t>Dr Christina Kamposiori, Executive Programme Officer, </a:t>
            </a:r>
          </a:p>
          <a:p>
            <a:pPr lvl="0" algn="ctr">
              <a:buClr>
                <a:srgbClr val="FFFFFF"/>
              </a:buClr>
              <a:buSzPts val="2100"/>
            </a:pPr>
            <a:r>
              <a:rPr lang="en-GB" sz="1800" b="1" dirty="0">
                <a:solidFill>
                  <a:schemeClr val="bg1"/>
                </a:solidFill>
              </a:rPr>
              <a:t>Research Libraries UK</a:t>
            </a:r>
          </a:p>
          <a:p>
            <a:pPr lvl="0" algn="ctr">
              <a:buClr>
                <a:srgbClr val="FFFFFF"/>
              </a:buClr>
              <a:buSzPts val="2100"/>
            </a:pPr>
            <a:endParaRPr lang="en-GB" sz="2000" b="1" dirty="0">
              <a:solidFill>
                <a:schemeClr val="bg1"/>
              </a:solidFill>
            </a:endParaRPr>
          </a:p>
          <a:p>
            <a:pPr lvl="0" algn="ctr">
              <a:buClr>
                <a:srgbClr val="FFFFFF"/>
              </a:buClr>
              <a:buSzPts val="2100"/>
            </a:pPr>
            <a:endParaRPr lang="en" sz="1400" b="0" i="0" u="none" strike="noStrike" cap="none" dirty="0">
              <a:solidFill>
                <a:srgbClr val="000000"/>
              </a:solidFill>
              <a:latin typeface="Calibri"/>
              <a:ea typeface="Calibri"/>
              <a:cs typeface="Calibri"/>
              <a:sym typeface="Calibri"/>
            </a:endParaRPr>
          </a:p>
        </p:txBody>
      </p:sp>
      <p:pic>
        <p:nvPicPr>
          <p:cNvPr id="285" name="Google Shape;285;p49"/>
          <p:cNvPicPr preferRelativeResize="0"/>
          <p:nvPr/>
        </p:nvPicPr>
        <p:blipFill rotWithShape="1">
          <a:blip r:embed="rId3">
            <a:alphaModFix/>
          </a:blip>
          <a:srcRect/>
          <a:stretch/>
        </p:blipFill>
        <p:spPr>
          <a:xfrm>
            <a:off x="2063750" y="509040"/>
            <a:ext cx="5016500" cy="490531"/>
          </a:xfrm>
          <a:prstGeom prst="rect">
            <a:avLst/>
          </a:prstGeom>
          <a:noFill/>
          <a:ln>
            <a:noFill/>
          </a:ln>
        </p:spPr>
      </p:pic>
      <p:sp>
        <p:nvSpPr>
          <p:cNvPr id="4" name="TextBox 3">
            <a:extLst>
              <a:ext uri="{FF2B5EF4-FFF2-40B4-BE49-F238E27FC236}">
                <a16:creationId xmlns:a16="http://schemas.microsoft.com/office/drawing/2014/main" id="{32480B21-A12D-02F1-BBD8-0E35DC4CF749}"/>
              </a:ext>
            </a:extLst>
          </p:cNvPr>
          <p:cNvSpPr txBox="1"/>
          <p:nvPr/>
        </p:nvSpPr>
        <p:spPr>
          <a:xfrm>
            <a:off x="1136067" y="4400376"/>
            <a:ext cx="1764367" cy="738664"/>
          </a:xfrm>
          <a:prstGeom prst="rect">
            <a:avLst/>
          </a:prstGeom>
          <a:noFill/>
        </p:spPr>
        <p:txBody>
          <a:bodyPr wrap="square" rtlCol="0">
            <a:spAutoFit/>
          </a:bodyPr>
          <a:lstStyle/>
          <a:p>
            <a:pPr marL="0" marR="0" lvl="0" indent="0" algn="l" rtl="0">
              <a:lnSpc>
                <a:spcPct val="100000"/>
              </a:lnSpc>
              <a:spcBef>
                <a:spcPts val="0"/>
              </a:spcBef>
              <a:spcAft>
                <a:spcPts val="0"/>
              </a:spcAft>
              <a:buClr>
                <a:srgbClr val="FFFFFF"/>
              </a:buClr>
              <a:buSzPts val="1400"/>
              <a:buFont typeface="Open Sans"/>
              <a:buNone/>
            </a:pPr>
            <a:r>
              <a:rPr lang="en-GB" dirty="0">
                <a:solidFill>
                  <a:srgbClr val="FFFFFF"/>
                </a:solidFill>
                <a:latin typeface="Open Sans"/>
                <a:ea typeface="Open Sans"/>
                <a:cs typeface="Open Sans"/>
                <a:sym typeface="Open Sans"/>
              </a:rPr>
              <a:t>@</a:t>
            </a:r>
            <a:r>
              <a:rPr lang="en-GB" dirty="0" err="1">
                <a:solidFill>
                  <a:srgbClr val="FFFFFF"/>
                </a:solidFill>
                <a:latin typeface="Open Sans"/>
                <a:ea typeface="Open Sans"/>
                <a:cs typeface="Open Sans"/>
                <a:sym typeface="Open Sans"/>
              </a:rPr>
              <a:t>CKamposiori</a:t>
            </a:r>
            <a:endParaRPr lang="en-GB" dirty="0">
              <a:solidFill>
                <a:srgbClr val="FFFFFF"/>
              </a:solidFill>
              <a:latin typeface="Open Sans"/>
              <a:ea typeface="Open Sans"/>
              <a:cs typeface="Open Sans"/>
              <a:sym typeface="Open Sans"/>
            </a:endParaRPr>
          </a:p>
          <a:p>
            <a:pPr>
              <a:buClr>
                <a:srgbClr val="FFFFFF"/>
              </a:buClr>
              <a:buSzPts val="1400"/>
            </a:pPr>
            <a:r>
              <a:rPr lang="en-GB" dirty="0">
                <a:solidFill>
                  <a:srgbClr val="FFFFFF"/>
                </a:solidFill>
                <a:latin typeface="Open Sans"/>
                <a:ea typeface="Open Sans"/>
                <a:cs typeface="Open Sans"/>
                <a:sym typeface="Open Sans"/>
              </a:rPr>
              <a:t>@RL_UK</a:t>
            </a:r>
          </a:p>
          <a:p>
            <a:endParaRPr lang="en-US" dirty="0"/>
          </a:p>
        </p:txBody>
      </p:sp>
      <p:sp>
        <p:nvSpPr>
          <p:cNvPr id="5" name="TextBox 4">
            <a:extLst>
              <a:ext uri="{FF2B5EF4-FFF2-40B4-BE49-F238E27FC236}">
                <a16:creationId xmlns:a16="http://schemas.microsoft.com/office/drawing/2014/main" id="{D599F822-AC3A-DD8B-0312-D05EC3193BBA}"/>
              </a:ext>
            </a:extLst>
          </p:cNvPr>
          <p:cNvSpPr txBox="1"/>
          <p:nvPr/>
        </p:nvSpPr>
        <p:spPr>
          <a:xfrm>
            <a:off x="7175544" y="4508098"/>
            <a:ext cx="1684992" cy="523220"/>
          </a:xfrm>
          <a:prstGeom prst="rect">
            <a:avLst/>
          </a:prstGeom>
          <a:noFill/>
        </p:spPr>
        <p:txBody>
          <a:bodyPr wrap="square" rtlCol="0">
            <a:spAutoFit/>
          </a:bodyPr>
          <a:lstStyle/>
          <a:p>
            <a:r>
              <a:rPr lang="en-GB" sz="1400" b="0" i="0" u="none" strike="noStrike" cap="none" dirty="0" err="1">
                <a:solidFill>
                  <a:srgbClr val="FFFFFF"/>
                </a:solidFill>
                <a:latin typeface="Open Sans"/>
                <a:ea typeface="Open Sans"/>
                <a:cs typeface="Open Sans"/>
                <a:sym typeface="Open Sans"/>
              </a:rPr>
              <a:t>www.rluk.ac.uk</a:t>
            </a:r>
            <a:endParaRPr lang="en-GB" sz="1100" dirty="0"/>
          </a:p>
          <a:p>
            <a:endParaRPr lang="en-US" dirty="0"/>
          </a:p>
        </p:txBody>
      </p:sp>
      <p:pic>
        <p:nvPicPr>
          <p:cNvPr id="3" name="Picture 2" descr="A black x on a black background&#10;&#10;Description automatically generated">
            <a:extLst>
              <a:ext uri="{FF2B5EF4-FFF2-40B4-BE49-F238E27FC236}">
                <a16:creationId xmlns:a16="http://schemas.microsoft.com/office/drawing/2014/main" id="{EB746A5C-87AC-3689-5251-06C7992383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710" y="4400376"/>
            <a:ext cx="630544" cy="4729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4" cstate="screen">
            <a:alphaModFix/>
            <a:extLst>
              <a:ext uri="{28A0092B-C50C-407E-A947-70E740481C1C}">
                <a14:useLocalDpi xmlns:a14="http://schemas.microsoft.com/office/drawing/2010/main"/>
              </a:ext>
            </a:extLst>
          </a:blip>
          <a:stretch>
            <a:fillRect/>
          </a:stretch>
        </a:blipFill>
        <a:effectLst/>
      </p:bgPr>
    </p:bg>
    <p:spTree>
      <p:nvGrpSpPr>
        <p:cNvPr id="1" name="Shape 289">
          <a:extLst>
            <a:ext uri="{FF2B5EF4-FFF2-40B4-BE49-F238E27FC236}">
              <a16:creationId xmlns:a16="http://schemas.microsoft.com/office/drawing/2014/main" id="{B063B70A-57D0-D860-2B73-E6E3CE152899}"/>
            </a:ext>
          </a:extLst>
        </p:cNvPr>
        <p:cNvGrpSpPr/>
        <p:nvPr/>
      </p:nvGrpSpPr>
      <p:grpSpPr>
        <a:xfrm>
          <a:off x="0" y="0"/>
          <a:ext cx="0" cy="0"/>
          <a:chOff x="0" y="0"/>
          <a:chExt cx="0" cy="0"/>
        </a:xfrm>
      </p:grpSpPr>
      <p:sp>
        <p:nvSpPr>
          <p:cNvPr id="292" name="Google Shape;292;p50">
            <a:extLst>
              <a:ext uri="{FF2B5EF4-FFF2-40B4-BE49-F238E27FC236}">
                <a16:creationId xmlns:a16="http://schemas.microsoft.com/office/drawing/2014/main" id="{4EC347C8-32A8-90EA-648A-9D78A79C864B}"/>
              </a:ext>
            </a:extLst>
          </p:cNvPr>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803BEB78-4B82-52A5-B7D3-4CF1C0B93A55}"/>
              </a:ext>
            </a:extLst>
          </p:cNvPr>
          <p:cNvSpPr txBox="1"/>
          <p:nvPr/>
        </p:nvSpPr>
        <p:spPr>
          <a:xfrm>
            <a:off x="-152956" y="85539"/>
            <a:ext cx="9144000" cy="438581"/>
          </a:xfrm>
          <a:prstGeom prst="rect">
            <a:avLst/>
          </a:prstGeom>
          <a:noFill/>
          <a:ln>
            <a:noFill/>
          </a:ln>
        </p:spPr>
        <p:txBody>
          <a:bodyPr spcFirstLastPara="1" wrap="square" lIns="68575" tIns="34275" rIns="68575" bIns="34275" anchor="t" anchorCtr="0">
            <a:noAutofit/>
          </a:bodyPr>
          <a:lstStyle/>
          <a:p>
            <a:pPr algn="ctr"/>
            <a:r>
              <a:rPr lang="en-GB" sz="2400" b="1">
                <a:solidFill>
                  <a:schemeClr val="bg1"/>
                </a:solidFill>
              </a:rPr>
              <a:t>Context </a:t>
            </a:r>
            <a:endParaRPr lang="en-GB" sz="1100" b="1" dirty="0"/>
          </a:p>
        </p:txBody>
      </p:sp>
      <p:sp>
        <p:nvSpPr>
          <p:cNvPr id="2" name="TextBox 1">
            <a:extLst>
              <a:ext uri="{FF2B5EF4-FFF2-40B4-BE49-F238E27FC236}">
                <a16:creationId xmlns:a16="http://schemas.microsoft.com/office/drawing/2014/main" id="{25E59093-52CC-C6C4-8E63-599D63D7912B}"/>
              </a:ext>
            </a:extLst>
          </p:cNvPr>
          <p:cNvSpPr txBox="1"/>
          <p:nvPr/>
        </p:nvSpPr>
        <p:spPr>
          <a:xfrm>
            <a:off x="343734" y="756470"/>
            <a:ext cx="5177500" cy="3970318"/>
          </a:xfrm>
          <a:prstGeom prst="rect">
            <a:avLst/>
          </a:prstGeom>
          <a:noFill/>
        </p:spPr>
        <p:txBody>
          <a:bodyPr wrap="square" rtlCol="0">
            <a:spAutoFit/>
          </a:bodyPr>
          <a:lstStyle/>
          <a:p>
            <a:r>
              <a:rPr lang="en-GB" sz="1800" dirty="0">
                <a:solidFill>
                  <a:schemeClr val="accent5">
                    <a:lumMod val="75000"/>
                  </a:schemeClr>
                </a:solidFill>
              </a:rPr>
              <a:t>Research Libraries UK (RLUK)</a:t>
            </a:r>
          </a:p>
          <a:p>
            <a:endParaRPr lang="en-GB" sz="1600" dirty="0">
              <a:solidFill>
                <a:schemeClr val="accent5">
                  <a:lumMod val="75000"/>
                </a:schemeClr>
              </a:solidFill>
            </a:endParaRPr>
          </a:p>
          <a:p>
            <a:pPr marL="285750" indent="-285750">
              <a:buFont typeface="Arial" panose="020B0604020202020204" pitchFamily="34" charset="0"/>
              <a:buChar char="•"/>
            </a:pPr>
            <a:r>
              <a:rPr lang="en-GB" dirty="0">
                <a:solidFill>
                  <a:schemeClr val="accent5">
                    <a:lumMod val="75000"/>
                  </a:schemeClr>
                </a:solidFill>
              </a:rPr>
              <a:t>Consortium of 39 of the leading and most significant research libraries in the UK and Ireland. </a:t>
            </a:r>
          </a:p>
          <a:p>
            <a:pPr marL="285750" indent="-285750">
              <a:buFont typeface="Arial" panose="020B0604020202020204" pitchFamily="34" charset="0"/>
              <a:buChar char="•"/>
            </a:pPr>
            <a:r>
              <a:rPr lang="en-GB" dirty="0">
                <a:solidFill>
                  <a:schemeClr val="accent5">
                    <a:lumMod val="75000"/>
                  </a:schemeClr>
                </a:solidFill>
              </a:rPr>
              <a:t>An elected Board of Directors sets out the strategic direction for RLUK activities. </a:t>
            </a:r>
          </a:p>
          <a:p>
            <a:pPr marL="285750" indent="-285750">
              <a:buFont typeface="Arial" panose="020B0604020202020204" pitchFamily="34" charset="0"/>
              <a:buChar char="•"/>
            </a:pPr>
            <a:r>
              <a:rPr lang="en-GB" dirty="0">
                <a:solidFill>
                  <a:schemeClr val="accent5">
                    <a:lumMod val="75000"/>
                  </a:schemeClr>
                </a:solidFill>
              </a:rPr>
              <a:t>The RLUK Executive delivers the strategic plan in collaboration with member libraries and other stakeholders.</a:t>
            </a:r>
          </a:p>
          <a:p>
            <a:pPr marL="285750" indent="-285750">
              <a:buFont typeface="Arial" panose="020B0604020202020204" pitchFamily="34" charset="0"/>
              <a:buChar char="•"/>
            </a:pPr>
            <a:endParaRPr lang="en-GB" dirty="0">
              <a:solidFill>
                <a:schemeClr val="accent5">
                  <a:lumMod val="75000"/>
                </a:schemeClr>
              </a:solidFill>
            </a:endParaRPr>
          </a:p>
          <a:p>
            <a:r>
              <a:rPr lang="en-GB" sz="1800" dirty="0">
                <a:solidFill>
                  <a:schemeClr val="accent5">
                    <a:lumMod val="75000"/>
                  </a:schemeClr>
                </a:solidFill>
              </a:rPr>
              <a:t>RLUK Strategy 2022-2025 - The Library Transforming:</a:t>
            </a:r>
          </a:p>
          <a:p>
            <a:endParaRPr lang="en-GB" dirty="0">
              <a:solidFill>
                <a:schemeClr val="accent5">
                  <a:lumMod val="75000"/>
                </a:schemeClr>
              </a:solidFill>
            </a:endParaRPr>
          </a:p>
          <a:p>
            <a:pPr marL="285750" lvl="3" indent="-285750">
              <a:buFont typeface="Arial" panose="020B0604020202020204" pitchFamily="34" charset="0"/>
              <a:buChar char="•"/>
            </a:pPr>
            <a:r>
              <a:rPr lang="en-GB" dirty="0">
                <a:solidFill>
                  <a:schemeClr val="accent5">
                    <a:lumMod val="75000"/>
                  </a:schemeClr>
                </a:solidFill>
              </a:rPr>
              <a:t>Highlights the transformative potential of libraries.</a:t>
            </a:r>
          </a:p>
          <a:p>
            <a:pPr marL="285750" lvl="3" indent="-285750">
              <a:buFont typeface="Arial" panose="020B0604020202020204" pitchFamily="34" charset="0"/>
              <a:buChar char="•"/>
            </a:pPr>
            <a:r>
              <a:rPr lang="en-GB" dirty="0">
                <a:solidFill>
                  <a:schemeClr val="accent5">
                    <a:lumMod val="75000"/>
                  </a:schemeClr>
                </a:solidFill>
              </a:rPr>
              <a:t>5 different strands of work &amp; 3 cross-cutting themes.</a:t>
            </a:r>
          </a:p>
          <a:p>
            <a:pPr marL="285750" lvl="3" indent="-285750">
              <a:buFont typeface="Arial" panose="020B0604020202020204" pitchFamily="34" charset="0"/>
              <a:buChar char="•"/>
            </a:pPr>
            <a:r>
              <a:rPr lang="en-GB" dirty="0">
                <a:solidFill>
                  <a:schemeClr val="accent5">
                    <a:lumMod val="75000"/>
                  </a:schemeClr>
                </a:solidFill>
              </a:rPr>
              <a:t>EDI is one of the cross-cutting themes, acting as a provocation and an opportunity.</a:t>
            </a:r>
          </a:p>
          <a:p>
            <a:pPr marL="285750" indent="-285750">
              <a:buFont typeface="Arial" panose="020B0604020202020204" pitchFamily="34" charset="0"/>
              <a:buChar char="•"/>
            </a:pPr>
            <a:endParaRPr lang="en-GB" dirty="0"/>
          </a:p>
        </p:txBody>
      </p:sp>
      <p:pic>
        <p:nvPicPr>
          <p:cNvPr id="3" name="Picture 2" descr="Image showing the landing page of the RLUK 2022-2025 Strategy 'The Library Transforming'">
            <a:extLst>
              <a:ext uri="{FF2B5EF4-FFF2-40B4-BE49-F238E27FC236}">
                <a16:creationId xmlns:a16="http://schemas.microsoft.com/office/drawing/2014/main" id="{6B241183-20F8-409B-D208-846829096792}"/>
              </a:ext>
            </a:extLst>
          </p:cNvPr>
          <p:cNvPicPr>
            <a:picLocks noChangeAspect="1"/>
          </p:cNvPicPr>
          <p:nvPr/>
        </p:nvPicPr>
        <p:blipFill>
          <a:blip r:embed="rId5"/>
          <a:stretch>
            <a:fillRect/>
          </a:stretch>
        </p:blipFill>
        <p:spPr>
          <a:xfrm>
            <a:off x="5904411" y="1401213"/>
            <a:ext cx="2991650" cy="2526505"/>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23E7CC81-938A-5049-D1D1-94576E60EFB0}"/>
              </a:ext>
            </a:extLst>
          </p:cNvPr>
          <p:cNvSpPr txBox="1"/>
          <p:nvPr/>
        </p:nvSpPr>
        <p:spPr>
          <a:xfrm>
            <a:off x="6394062" y="4160068"/>
            <a:ext cx="2454105" cy="307777"/>
          </a:xfrm>
          <a:prstGeom prst="rect">
            <a:avLst/>
          </a:prstGeom>
          <a:noFill/>
        </p:spPr>
        <p:txBody>
          <a:bodyPr wrap="square">
            <a:spAutoFit/>
          </a:bodyPr>
          <a:lstStyle/>
          <a:p>
            <a:r>
              <a:rPr lang="en-US" dirty="0">
                <a:hlinkClick r:id="rId6"/>
              </a:rPr>
              <a:t>https://strategy.rluk.ac.uk/</a:t>
            </a:r>
            <a:r>
              <a:rPr lang="en-US" dirty="0"/>
              <a:t> </a:t>
            </a:r>
          </a:p>
        </p:txBody>
      </p:sp>
    </p:spTree>
    <p:extLst>
      <p:ext uri="{BB962C8B-B14F-4D97-AF65-F5344CB8AC3E}">
        <p14:creationId xmlns:p14="http://schemas.microsoft.com/office/powerpoint/2010/main" val="796720882"/>
      </p:ext>
    </p:extLst>
  </p:cSld>
  <p:clrMapOvr>
    <a:overrideClrMapping bg1="lt1" tx1="dk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4" cstate="screen">
            <a:alphaModFix/>
            <a:extLst>
              <a:ext uri="{28A0092B-C50C-407E-A947-70E740481C1C}">
                <a14:useLocalDpi xmlns:a14="http://schemas.microsoft.com/office/drawing/2010/main"/>
              </a:ext>
            </a:extLst>
          </a:blip>
          <a:stretch>
            <a:fillRect/>
          </a:stretch>
        </a:blipFill>
        <a:effectLst/>
      </p:bgPr>
    </p:bg>
    <p:spTree>
      <p:nvGrpSpPr>
        <p:cNvPr id="1" name="Shape 289"/>
        <p:cNvGrpSpPr/>
        <p:nvPr/>
      </p:nvGrpSpPr>
      <p:grpSpPr>
        <a:xfrm>
          <a:off x="0" y="0"/>
          <a:ext cx="0" cy="0"/>
          <a:chOff x="0" y="0"/>
          <a:chExt cx="0" cy="0"/>
        </a:xfrm>
      </p:grpSpPr>
      <p:sp>
        <p:nvSpPr>
          <p:cNvPr id="292" name="Google Shape;292;p50"/>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1BFBFC10-FB6A-EA44-AB2C-1E34DD47FD5F}"/>
              </a:ext>
            </a:extLst>
          </p:cNvPr>
          <p:cNvSpPr txBox="1"/>
          <p:nvPr/>
        </p:nvSpPr>
        <p:spPr>
          <a:xfrm>
            <a:off x="-152956" y="85539"/>
            <a:ext cx="9144000" cy="438581"/>
          </a:xfrm>
          <a:prstGeom prst="rect">
            <a:avLst/>
          </a:prstGeom>
          <a:noFill/>
          <a:ln>
            <a:noFill/>
          </a:ln>
        </p:spPr>
        <p:txBody>
          <a:bodyPr spcFirstLastPara="1" wrap="square" lIns="68575" tIns="34275" rIns="68575" bIns="34275" anchor="t" anchorCtr="0">
            <a:noAutofit/>
          </a:bodyPr>
          <a:lstStyle/>
          <a:p>
            <a:pPr algn="ctr"/>
            <a:r>
              <a:rPr lang="en-GB" sz="2400" b="1" dirty="0">
                <a:solidFill>
                  <a:schemeClr val="bg1"/>
                </a:solidFill>
              </a:rPr>
              <a:t>Background</a:t>
            </a:r>
            <a:endParaRPr lang="en-GB" sz="1100" b="1" dirty="0"/>
          </a:p>
        </p:txBody>
      </p:sp>
      <p:sp>
        <p:nvSpPr>
          <p:cNvPr id="2" name="TextBox 1">
            <a:extLst>
              <a:ext uri="{FF2B5EF4-FFF2-40B4-BE49-F238E27FC236}">
                <a16:creationId xmlns:a16="http://schemas.microsoft.com/office/drawing/2014/main" id="{39112056-80AA-F4C0-F998-6CD18C9526F0}"/>
              </a:ext>
            </a:extLst>
          </p:cNvPr>
          <p:cNvSpPr txBox="1"/>
          <p:nvPr/>
        </p:nvSpPr>
        <p:spPr>
          <a:xfrm>
            <a:off x="247939" y="909155"/>
            <a:ext cx="7042168" cy="3724096"/>
          </a:xfrm>
          <a:prstGeom prst="rect">
            <a:avLst/>
          </a:prstGeom>
          <a:noFill/>
        </p:spPr>
        <p:txBody>
          <a:bodyPr wrap="square" rtlCol="0">
            <a:spAutoFit/>
          </a:bodyPr>
          <a:lstStyle/>
          <a:p>
            <a:pPr lvl="3"/>
            <a:endParaRPr lang="en-GB" dirty="0">
              <a:solidFill>
                <a:schemeClr val="accent5">
                  <a:lumMod val="75000"/>
                </a:schemeClr>
              </a:solidFill>
            </a:endParaRPr>
          </a:p>
          <a:p>
            <a:pPr marL="285750" lvl="3" indent="-285750">
              <a:buFont typeface="Arial" panose="020B0604020202020204" pitchFamily="34" charset="0"/>
              <a:buChar char="•"/>
            </a:pPr>
            <a:r>
              <a:rPr lang="en-GB" sz="1600" dirty="0">
                <a:solidFill>
                  <a:schemeClr val="accent5">
                    <a:lumMod val="75000"/>
                  </a:schemeClr>
                </a:solidFill>
              </a:rPr>
              <a:t>The Research Libraries Position Description Bank (RL PD Bank) is a collection of position descriptions (PDs) from major academic and research libraries. It fosters the sharing of information through a </a:t>
            </a:r>
            <a:r>
              <a:rPr lang="en-GB" sz="1600" dirty="0" err="1">
                <a:solidFill>
                  <a:schemeClr val="accent5">
                    <a:lumMod val="75000"/>
                  </a:schemeClr>
                </a:solidFill>
              </a:rPr>
              <a:t>browseable</a:t>
            </a:r>
            <a:r>
              <a:rPr lang="en-GB" sz="1600" dirty="0">
                <a:solidFill>
                  <a:schemeClr val="accent5">
                    <a:lumMod val="75000"/>
                  </a:schemeClr>
                </a:solidFill>
              </a:rPr>
              <a:t> and searchable database that provides access to a national collection (or bank) of PDs. </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solidFill>
                  <a:schemeClr val="accent5">
                    <a:lumMod val="75000"/>
                  </a:schemeClr>
                </a:solidFill>
              </a:rPr>
              <a:t>RLUK joined the RL PD Bank in 2021. </a:t>
            </a:r>
          </a:p>
          <a:p>
            <a:pPr marL="285750" indent="-285750">
              <a:buFont typeface="Arial" panose="020B0604020202020204" pitchFamily="34" charset="0"/>
              <a:buChar char="•"/>
            </a:pPr>
            <a:endParaRPr lang="en-GB" sz="1600" dirty="0">
              <a:solidFill>
                <a:schemeClr val="accent5">
                  <a:lumMod val="75000"/>
                </a:schemeClr>
              </a:solidFill>
            </a:endParaRPr>
          </a:p>
          <a:p>
            <a:pPr marL="285750" indent="-285750">
              <a:buFont typeface="Arial" panose="020B0604020202020204" pitchFamily="34" charset="0"/>
              <a:buChar char="•"/>
            </a:pPr>
            <a:r>
              <a:rPr lang="en-GB" sz="1600" dirty="0">
                <a:solidFill>
                  <a:schemeClr val="accent5">
                    <a:lumMod val="75000"/>
                  </a:schemeClr>
                </a:solidFill>
              </a:rPr>
              <a:t>Since then, 21 RLUK members have contributed 675 PDs.</a:t>
            </a:r>
          </a:p>
          <a:p>
            <a:pPr marL="285750" indent="-285750">
              <a:buFont typeface="Arial" panose="020B0604020202020204" pitchFamily="34" charset="0"/>
              <a:buChar char="•"/>
            </a:pPr>
            <a:endParaRPr lang="en-GB" sz="1600" dirty="0">
              <a:solidFill>
                <a:srgbClr val="FF0000"/>
              </a:solidFill>
            </a:endParaRPr>
          </a:p>
          <a:p>
            <a:pPr marL="285750" indent="-285750">
              <a:buFont typeface="Arial" panose="020B0604020202020204" pitchFamily="34" charset="0"/>
              <a:buChar char="•"/>
            </a:pPr>
            <a:r>
              <a:rPr lang="en-GB" sz="1600" dirty="0">
                <a:solidFill>
                  <a:schemeClr val="accent5">
                    <a:lumMod val="75000"/>
                  </a:schemeClr>
                </a:solidFill>
              </a:rPr>
              <a:t>RL PD Bank as a resource to investigate issues around workforce development and the evolving role of the information professional in research and academic libraries.</a:t>
            </a:r>
          </a:p>
          <a:p>
            <a:pPr marL="285750" indent="-285750">
              <a:buFont typeface="Arial" panose="020B0604020202020204" pitchFamily="34" charset="0"/>
              <a:buChar char="•"/>
            </a:pPr>
            <a:endParaRPr lang="en-GB" dirty="0"/>
          </a:p>
        </p:txBody>
      </p:sp>
      <p:pic>
        <p:nvPicPr>
          <p:cNvPr id="5" name="Picture 4" descr="A qr code on a white background&#10;&#10;AI-generated content may be incorrect.">
            <a:extLst>
              <a:ext uri="{FF2B5EF4-FFF2-40B4-BE49-F238E27FC236}">
                <a16:creationId xmlns:a16="http://schemas.microsoft.com/office/drawing/2014/main" id="{8DC05870-A1C6-D1CA-0943-9018389397D0}"/>
              </a:ext>
            </a:extLst>
          </p:cNvPr>
          <p:cNvPicPr>
            <a:picLocks noChangeAspect="1"/>
          </p:cNvPicPr>
          <p:nvPr/>
        </p:nvPicPr>
        <p:blipFill>
          <a:blip r:embed="rId5"/>
          <a:stretch>
            <a:fillRect/>
          </a:stretch>
        </p:blipFill>
        <p:spPr>
          <a:xfrm>
            <a:off x="7666074" y="3155325"/>
            <a:ext cx="1477926" cy="1477926"/>
          </a:xfrm>
          <a:prstGeom prst="rect">
            <a:avLst/>
          </a:prstGeom>
        </p:spPr>
      </p:pic>
      <p:sp>
        <p:nvSpPr>
          <p:cNvPr id="7" name="Google Shape;291;p50">
            <a:extLst>
              <a:ext uri="{FF2B5EF4-FFF2-40B4-BE49-F238E27FC236}">
                <a16:creationId xmlns:a16="http://schemas.microsoft.com/office/drawing/2014/main" id="{4D79254C-E7D6-BF99-B695-1ED27914B35D}"/>
              </a:ext>
            </a:extLst>
          </p:cNvPr>
          <p:cNvSpPr txBox="1"/>
          <p:nvPr/>
        </p:nvSpPr>
        <p:spPr>
          <a:xfrm>
            <a:off x="7513118" y="4757879"/>
            <a:ext cx="1477926" cy="300082"/>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FFFFFF"/>
              </a:buClr>
              <a:buSzPts val="1400"/>
              <a:buFont typeface="Open Sans"/>
              <a:buNone/>
            </a:pPr>
            <a:r>
              <a:rPr lang="en-GB" b="1" i="0" u="none" strike="noStrike" cap="none" dirty="0">
                <a:solidFill>
                  <a:srgbClr val="FFFFFF"/>
                </a:solidFill>
                <a:latin typeface="Open Sans"/>
                <a:ea typeface="Open Sans"/>
                <a:cs typeface="Open Sans"/>
                <a:sym typeface="Open Sans"/>
              </a:rPr>
              <a:t>RL PD Bank </a:t>
            </a:r>
            <a:endParaRPr lang="en-GB" sz="1100" b="1" dirty="0"/>
          </a:p>
        </p:txBody>
      </p:sp>
    </p:spTree>
    <p:extLst>
      <p:ext uri="{BB962C8B-B14F-4D97-AF65-F5344CB8AC3E}">
        <p14:creationId xmlns:p14="http://schemas.microsoft.com/office/powerpoint/2010/main" val="2393870122"/>
      </p:ext>
    </p:extLst>
  </p:cSld>
  <p:clrMapOvr>
    <a:overrideClrMapping bg1="lt1" tx1="dk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289"/>
        <p:cNvGrpSpPr/>
        <p:nvPr/>
      </p:nvGrpSpPr>
      <p:grpSpPr>
        <a:xfrm>
          <a:off x="0" y="0"/>
          <a:ext cx="0" cy="0"/>
          <a:chOff x="0" y="0"/>
          <a:chExt cx="0" cy="0"/>
        </a:xfrm>
      </p:grpSpPr>
      <p:sp>
        <p:nvSpPr>
          <p:cNvPr id="292" name="Google Shape;292;p50"/>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1BFBFC10-FB6A-EA44-AB2C-1E34DD47FD5F}"/>
              </a:ext>
            </a:extLst>
          </p:cNvPr>
          <p:cNvSpPr txBox="1"/>
          <p:nvPr/>
        </p:nvSpPr>
        <p:spPr>
          <a:xfrm>
            <a:off x="-152956" y="85539"/>
            <a:ext cx="9144000" cy="438581"/>
          </a:xfrm>
          <a:prstGeom prst="rect">
            <a:avLst/>
          </a:prstGeom>
          <a:noFill/>
          <a:ln>
            <a:noFill/>
          </a:ln>
        </p:spPr>
        <p:txBody>
          <a:bodyPr spcFirstLastPara="1" wrap="square" lIns="68575" tIns="34275" rIns="68575" bIns="34275" anchor="t" anchorCtr="0">
            <a:noAutofit/>
          </a:bodyPr>
          <a:lstStyle/>
          <a:p>
            <a:pPr algn="ctr"/>
            <a:r>
              <a:rPr lang="en-GB" sz="2400" b="1" dirty="0">
                <a:solidFill>
                  <a:schemeClr val="bg1"/>
                </a:solidFill>
              </a:rPr>
              <a:t>Purpose</a:t>
            </a:r>
            <a:endParaRPr lang="en-GB" sz="1100" b="1" dirty="0"/>
          </a:p>
        </p:txBody>
      </p:sp>
      <p:sp>
        <p:nvSpPr>
          <p:cNvPr id="6" name="TextBox 5">
            <a:extLst>
              <a:ext uri="{FF2B5EF4-FFF2-40B4-BE49-F238E27FC236}">
                <a16:creationId xmlns:a16="http://schemas.microsoft.com/office/drawing/2014/main" id="{E9BDAB89-EA97-25E3-A242-D9925035AFD2}"/>
              </a:ext>
            </a:extLst>
          </p:cNvPr>
          <p:cNvSpPr txBox="1"/>
          <p:nvPr/>
        </p:nvSpPr>
        <p:spPr>
          <a:xfrm>
            <a:off x="7634605" y="4752201"/>
            <a:ext cx="1460657" cy="523220"/>
          </a:xfrm>
          <a:prstGeom prst="rect">
            <a:avLst/>
          </a:prstGeom>
          <a:noFill/>
        </p:spPr>
        <p:txBody>
          <a:bodyPr wrap="none" rtlCol="0">
            <a:spAutoFit/>
          </a:bodyPr>
          <a:lstStyle/>
          <a:p>
            <a:r>
              <a:rPr lang="en-GB" sz="1400" b="0" i="0" u="none" strike="noStrike" cap="none" dirty="0" err="1">
                <a:solidFill>
                  <a:srgbClr val="FFFFFF"/>
                </a:solidFill>
                <a:latin typeface="Open Sans"/>
                <a:ea typeface="Open Sans"/>
                <a:cs typeface="Open Sans"/>
                <a:sym typeface="Open Sans"/>
              </a:rPr>
              <a:t>www.rluk.ac.uk</a:t>
            </a:r>
            <a:endParaRPr lang="en-GB" sz="1100" dirty="0"/>
          </a:p>
          <a:p>
            <a:endParaRPr lang="en-US" dirty="0"/>
          </a:p>
        </p:txBody>
      </p:sp>
      <p:grpSp>
        <p:nvGrpSpPr>
          <p:cNvPr id="9" name="Group 8">
            <a:extLst>
              <a:ext uri="{FF2B5EF4-FFF2-40B4-BE49-F238E27FC236}">
                <a16:creationId xmlns:a16="http://schemas.microsoft.com/office/drawing/2014/main" id="{180586B8-BDA6-8964-876A-42C89533A868}"/>
              </a:ext>
            </a:extLst>
          </p:cNvPr>
          <p:cNvGrpSpPr/>
          <p:nvPr/>
        </p:nvGrpSpPr>
        <p:grpSpPr>
          <a:xfrm>
            <a:off x="590107" y="1305100"/>
            <a:ext cx="7963786" cy="2898471"/>
            <a:chOff x="3865915" y="2410077"/>
            <a:chExt cx="4183146" cy="1432002"/>
          </a:xfrm>
        </p:grpSpPr>
        <p:sp>
          <p:nvSpPr>
            <p:cNvPr id="11" name="Freeform 10">
              <a:extLst>
                <a:ext uri="{FF2B5EF4-FFF2-40B4-BE49-F238E27FC236}">
                  <a16:creationId xmlns:a16="http://schemas.microsoft.com/office/drawing/2014/main" id="{CE62BFAB-620B-D17B-E4F2-DCD961E1B4E1}"/>
                </a:ext>
              </a:extLst>
            </p:cNvPr>
            <p:cNvSpPr/>
            <p:nvPr/>
          </p:nvSpPr>
          <p:spPr>
            <a:xfrm>
              <a:off x="3865915" y="2410077"/>
              <a:ext cx="1253827" cy="1318518"/>
            </a:xfrm>
            <a:custGeom>
              <a:avLst/>
              <a:gdLst>
                <a:gd name="connsiteX0" fmla="*/ 0 w 2135211"/>
                <a:gd name="connsiteY0" fmla="*/ 928817 h 1857633"/>
                <a:gd name="connsiteX1" fmla="*/ 464408 w 2135211"/>
                <a:gd name="connsiteY1" fmla="*/ 0 h 1857633"/>
                <a:gd name="connsiteX2" fmla="*/ 1670803 w 2135211"/>
                <a:gd name="connsiteY2" fmla="*/ 0 h 1857633"/>
                <a:gd name="connsiteX3" fmla="*/ 2135211 w 2135211"/>
                <a:gd name="connsiteY3" fmla="*/ 928817 h 1857633"/>
                <a:gd name="connsiteX4" fmla="*/ 1670803 w 2135211"/>
                <a:gd name="connsiteY4" fmla="*/ 1857633 h 1857633"/>
                <a:gd name="connsiteX5" fmla="*/ 464408 w 2135211"/>
                <a:gd name="connsiteY5" fmla="*/ 1857633 h 1857633"/>
                <a:gd name="connsiteX6" fmla="*/ 0 w 2135211"/>
                <a:gd name="connsiteY6" fmla="*/ 928817 h 185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211" h="1857633">
                  <a:moveTo>
                    <a:pt x="1067605" y="0"/>
                  </a:moveTo>
                  <a:lnTo>
                    <a:pt x="2135210" y="404035"/>
                  </a:lnTo>
                  <a:lnTo>
                    <a:pt x="2135210" y="1453598"/>
                  </a:lnTo>
                  <a:lnTo>
                    <a:pt x="1067605" y="1857633"/>
                  </a:lnTo>
                  <a:lnTo>
                    <a:pt x="1" y="1453598"/>
                  </a:lnTo>
                  <a:lnTo>
                    <a:pt x="1" y="404035"/>
                  </a:lnTo>
                  <a:lnTo>
                    <a:pt x="1067605"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9491" tIns="412747" rIns="369491" bIns="412747" numCol="1" spcCol="1270" anchor="ctr" anchorCtr="0">
              <a:noAutofit/>
            </a:bodyPr>
            <a:lstStyle/>
            <a:p>
              <a:pPr marL="0" lvl="0" indent="0" algn="ctr" defTabSz="933450">
                <a:lnSpc>
                  <a:spcPct val="90000"/>
                </a:lnSpc>
                <a:spcBef>
                  <a:spcPct val="0"/>
                </a:spcBef>
                <a:spcAft>
                  <a:spcPct val="35000"/>
                </a:spcAft>
                <a:buNone/>
              </a:pPr>
              <a:r>
                <a:rPr lang="en-GB" sz="2100" kern="1200" dirty="0"/>
                <a:t>Focused research</a:t>
              </a:r>
              <a:endParaRPr lang="en-US" sz="2100" kern="1200" dirty="0"/>
            </a:p>
          </p:txBody>
        </p:sp>
        <p:sp>
          <p:nvSpPr>
            <p:cNvPr id="12" name="Freeform 11">
              <a:extLst>
                <a:ext uri="{FF2B5EF4-FFF2-40B4-BE49-F238E27FC236}">
                  <a16:creationId xmlns:a16="http://schemas.microsoft.com/office/drawing/2014/main" id="{ECCA29BE-05E3-5808-BF3A-AD2117BEB1F3}"/>
                </a:ext>
              </a:extLst>
            </p:cNvPr>
            <p:cNvSpPr/>
            <p:nvPr/>
          </p:nvSpPr>
          <p:spPr>
            <a:xfrm>
              <a:off x="5390613" y="2410077"/>
              <a:ext cx="2658448" cy="1432002"/>
            </a:xfrm>
            <a:custGeom>
              <a:avLst/>
              <a:gdLst>
                <a:gd name="connsiteX0" fmla="*/ 0 w 2382895"/>
                <a:gd name="connsiteY0" fmla="*/ 0 h 1281126"/>
                <a:gd name="connsiteX1" fmla="*/ 2382895 w 2382895"/>
                <a:gd name="connsiteY1" fmla="*/ 0 h 1281126"/>
                <a:gd name="connsiteX2" fmla="*/ 2382895 w 2382895"/>
                <a:gd name="connsiteY2" fmla="*/ 1281126 h 1281126"/>
                <a:gd name="connsiteX3" fmla="*/ 0 w 2382895"/>
                <a:gd name="connsiteY3" fmla="*/ 1281126 h 1281126"/>
                <a:gd name="connsiteX4" fmla="*/ 0 w 2382895"/>
                <a:gd name="connsiteY4" fmla="*/ 0 h 1281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2895" h="1281126">
                  <a:moveTo>
                    <a:pt x="0" y="0"/>
                  </a:moveTo>
                  <a:lnTo>
                    <a:pt x="2382895" y="0"/>
                  </a:lnTo>
                  <a:lnTo>
                    <a:pt x="2382895" y="1281126"/>
                  </a:lnTo>
                  <a:lnTo>
                    <a:pt x="0" y="12811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171450" lvl="0" indent="-171450" algn="l" defTabSz="266700">
                <a:lnSpc>
                  <a:spcPct val="90000"/>
                </a:lnSpc>
                <a:spcBef>
                  <a:spcPct val="0"/>
                </a:spcBef>
                <a:spcAft>
                  <a:spcPct val="35000"/>
                </a:spcAft>
                <a:buFont typeface="Arial" panose="020B0604020202020204" pitchFamily="34" charset="0"/>
                <a:buChar char="•"/>
              </a:pPr>
              <a:r>
                <a:rPr lang="en-GB" dirty="0">
                  <a:solidFill>
                    <a:schemeClr val="accent5">
                      <a:lumMod val="75000"/>
                    </a:schemeClr>
                  </a:solidFill>
                  <a:latin typeface="Arial"/>
                  <a:cs typeface="Arial"/>
                </a:rPr>
                <a:t>Investigate how issues around equality, diversity, and inclusion (EDI) are represented in the job descriptions of RLUK member institutions.</a:t>
              </a:r>
              <a:endParaRPr lang="en-US" dirty="0">
                <a:solidFill>
                  <a:schemeClr val="accent5">
                    <a:lumMod val="75000"/>
                  </a:schemeClr>
                </a:solidFill>
                <a:latin typeface="Arial"/>
                <a:cs typeface="Arial"/>
              </a:endParaRPr>
            </a:p>
            <a:p>
              <a:pPr marL="171450" lvl="0" indent="-171450" algn="l" defTabSz="266700">
                <a:lnSpc>
                  <a:spcPct val="90000"/>
                </a:lnSpc>
                <a:spcBef>
                  <a:spcPct val="0"/>
                </a:spcBef>
                <a:spcAft>
                  <a:spcPct val="35000"/>
                </a:spcAft>
                <a:buFont typeface="Arial" panose="020B0604020202020204" pitchFamily="34" charset="0"/>
                <a:buChar char="•"/>
              </a:pPr>
              <a:r>
                <a:rPr lang="en-GB" dirty="0">
                  <a:solidFill>
                    <a:schemeClr val="accent5">
                      <a:lumMod val="75000"/>
                    </a:schemeClr>
                  </a:solidFill>
                  <a:latin typeface="Arial"/>
                  <a:cs typeface="Arial"/>
                </a:rPr>
                <a:t>Explore how libraries apply EDI values to their recruitment practices. </a:t>
              </a:r>
              <a:endParaRPr lang="en-US" dirty="0">
                <a:solidFill>
                  <a:schemeClr val="accent5">
                    <a:lumMod val="75000"/>
                  </a:schemeClr>
                </a:solidFill>
                <a:latin typeface="Arial"/>
                <a:cs typeface="Arial"/>
              </a:endParaRPr>
            </a:p>
            <a:p>
              <a:pPr marL="171450" lvl="0" indent="-171450" algn="l" defTabSz="266700">
                <a:lnSpc>
                  <a:spcPct val="90000"/>
                </a:lnSpc>
                <a:spcBef>
                  <a:spcPct val="0"/>
                </a:spcBef>
                <a:spcAft>
                  <a:spcPct val="35000"/>
                </a:spcAft>
                <a:buFont typeface="Arial" panose="020B0604020202020204" pitchFamily="34" charset="0"/>
                <a:buChar char="•"/>
              </a:pPr>
              <a:r>
                <a:rPr lang="en-GB" dirty="0">
                  <a:solidFill>
                    <a:schemeClr val="accent5">
                      <a:lumMod val="75000"/>
                    </a:schemeClr>
                  </a:solidFill>
                  <a:latin typeface="Arial"/>
                  <a:cs typeface="Arial"/>
                </a:rPr>
                <a:t>Identify new roles, including leadership positions, that are being created to drive EDI initiatives and contribute towards culture change within institutions.</a:t>
              </a:r>
              <a:endParaRPr lang="en-US" dirty="0">
                <a:solidFill>
                  <a:schemeClr val="accent5">
                    <a:lumMod val="75000"/>
                  </a:schemeClr>
                </a:solidFill>
                <a:latin typeface="Arial"/>
                <a:cs typeface="Arial"/>
              </a:endParaRPr>
            </a:p>
            <a:p>
              <a:pPr marL="171450" lvl="0" indent="-171450" algn="l" defTabSz="266700">
                <a:lnSpc>
                  <a:spcPct val="90000"/>
                </a:lnSpc>
                <a:spcBef>
                  <a:spcPct val="0"/>
                </a:spcBef>
                <a:spcAft>
                  <a:spcPct val="35000"/>
                </a:spcAft>
                <a:buFont typeface="Arial" panose="020B0604020202020204" pitchFamily="34" charset="0"/>
                <a:buChar char="•"/>
              </a:pPr>
              <a:r>
                <a:rPr lang="en-GB" dirty="0">
                  <a:solidFill>
                    <a:schemeClr val="accent5">
                      <a:lumMod val="75000"/>
                    </a:schemeClr>
                  </a:solidFill>
                  <a:latin typeface="Arial"/>
                  <a:cs typeface="Arial"/>
                </a:rPr>
                <a:t>Explore the international context through a comparison to initiatives being undertaken by US and Canadian research libraries.</a:t>
              </a:r>
              <a:endParaRPr lang="en-US" dirty="0">
                <a:solidFill>
                  <a:schemeClr val="accent5">
                    <a:lumMod val="75000"/>
                  </a:schemeClr>
                </a:solidFill>
                <a:latin typeface="Arial"/>
                <a:cs typeface="Arial"/>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289"/>
        <p:cNvGrpSpPr/>
        <p:nvPr/>
      </p:nvGrpSpPr>
      <p:grpSpPr>
        <a:xfrm>
          <a:off x="0" y="0"/>
          <a:ext cx="0" cy="0"/>
          <a:chOff x="0" y="0"/>
          <a:chExt cx="0" cy="0"/>
        </a:xfrm>
      </p:grpSpPr>
      <p:sp>
        <p:nvSpPr>
          <p:cNvPr id="291" name="Google Shape;291;p50"/>
          <p:cNvSpPr txBox="1"/>
          <p:nvPr/>
        </p:nvSpPr>
        <p:spPr>
          <a:xfrm>
            <a:off x="7289721" y="4752201"/>
            <a:ext cx="1805541" cy="300082"/>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FFFFFF"/>
              </a:buClr>
              <a:buSzPts val="1400"/>
              <a:buFont typeface="Open Sans"/>
              <a:buNone/>
            </a:pPr>
            <a:r>
              <a:rPr lang="en-GB" b="1" i="0" u="none" strike="noStrike" cap="none" dirty="0">
                <a:solidFill>
                  <a:srgbClr val="FFFFFF"/>
                </a:solidFill>
                <a:latin typeface="Open Sans"/>
                <a:ea typeface="Open Sans"/>
                <a:cs typeface="Open Sans"/>
                <a:sym typeface="Open Sans"/>
              </a:rPr>
              <a:t>Access the Report</a:t>
            </a:r>
            <a:endParaRPr lang="en-GB" sz="1100" b="1" dirty="0"/>
          </a:p>
        </p:txBody>
      </p:sp>
      <p:sp>
        <p:nvSpPr>
          <p:cNvPr id="292" name="Google Shape;292;p50"/>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1BFBFC10-FB6A-EA44-AB2C-1E34DD47FD5F}"/>
              </a:ext>
            </a:extLst>
          </p:cNvPr>
          <p:cNvSpPr txBox="1"/>
          <p:nvPr/>
        </p:nvSpPr>
        <p:spPr>
          <a:xfrm>
            <a:off x="-219342" y="123160"/>
            <a:ext cx="9144000" cy="438581"/>
          </a:xfrm>
          <a:prstGeom prst="rect">
            <a:avLst/>
          </a:prstGeom>
          <a:noFill/>
          <a:ln>
            <a:noFill/>
          </a:ln>
        </p:spPr>
        <p:txBody>
          <a:bodyPr spcFirstLastPara="1" wrap="square" lIns="68575" tIns="34275" rIns="68575" bIns="34275" anchor="t" anchorCtr="0">
            <a:noAutofit/>
          </a:bodyPr>
          <a:lstStyle/>
          <a:p>
            <a:pPr algn="ctr"/>
            <a:r>
              <a:rPr lang="en-GB" sz="2400" b="1" dirty="0">
                <a:solidFill>
                  <a:schemeClr val="bg1"/>
                </a:solidFill>
                <a:latin typeface="+mj-lt"/>
                <a:cs typeface="Calibri" panose="020F0502020204030204" pitchFamily="34" charset="0"/>
              </a:rPr>
              <a:t>Methodology: Job description analysis</a:t>
            </a:r>
            <a:endParaRPr lang="en-GB" sz="1100" b="1" dirty="0">
              <a:solidFill>
                <a:schemeClr val="bg1"/>
              </a:solidFill>
            </a:endParaRPr>
          </a:p>
        </p:txBody>
      </p:sp>
      <p:sp>
        <p:nvSpPr>
          <p:cNvPr id="2" name="TextBox 1">
            <a:extLst>
              <a:ext uri="{FF2B5EF4-FFF2-40B4-BE49-F238E27FC236}">
                <a16:creationId xmlns:a16="http://schemas.microsoft.com/office/drawing/2014/main" id="{39112056-80AA-F4C0-F998-6CD18C9526F0}"/>
              </a:ext>
            </a:extLst>
          </p:cNvPr>
          <p:cNvSpPr txBox="1"/>
          <p:nvPr/>
        </p:nvSpPr>
        <p:spPr>
          <a:xfrm>
            <a:off x="86040" y="794038"/>
            <a:ext cx="7728890" cy="4085734"/>
          </a:xfrm>
          <a:prstGeom prst="rect">
            <a:avLst/>
          </a:prstGeom>
          <a:noFill/>
        </p:spPr>
        <p:txBody>
          <a:bodyPr wrap="square" rtlCol="0">
            <a:spAutoFit/>
          </a:bodyPr>
          <a:lstStyle/>
          <a:p>
            <a:endParaRPr lang="en-GB" sz="2000" dirty="0">
              <a:solidFill>
                <a:schemeClr val="accent5">
                  <a:lumMod val="75000"/>
                </a:schemeClr>
              </a:solidFill>
            </a:endParaRPr>
          </a:p>
          <a:p>
            <a:r>
              <a:rPr lang="en-GB" sz="2000" dirty="0">
                <a:solidFill>
                  <a:schemeClr val="accent5">
                    <a:lumMod val="75000"/>
                  </a:schemeClr>
                </a:solidFill>
              </a:rPr>
              <a:t>Detailed analysis of 319 RLUK job description submitted until August 2022. Focused on direct and indirect references to EDI. </a:t>
            </a:r>
          </a:p>
          <a:p>
            <a:endParaRPr lang="en-GB" sz="1050" dirty="0">
              <a:solidFill>
                <a:schemeClr val="accent5">
                  <a:lumMod val="75000"/>
                </a:schemeClr>
              </a:solidFill>
            </a:endParaRPr>
          </a:p>
          <a:p>
            <a:endParaRPr lang="en-GB" sz="1050" dirty="0">
              <a:solidFill>
                <a:schemeClr val="accent5">
                  <a:lumMod val="75000"/>
                </a:schemeClr>
              </a:solidFill>
            </a:endParaRPr>
          </a:p>
          <a:p>
            <a:r>
              <a:rPr lang="en-GB" sz="1800" dirty="0">
                <a:solidFill>
                  <a:schemeClr val="accent5">
                    <a:lumMod val="75000"/>
                  </a:schemeClr>
                </a:solidFill>
              </a:rPr>
              <a:t>Examples of direct references to EDI: </a:t>
            </a:r>
          </a:p>
          <a:p>
            <a:pPr marL="342900" indent="-342900">
              <a:buFont typeface="Arial" panose="020B0604020202020204" pitchFamily="34" charset="0"/>
              <a:buChar char="•"/>
            </a:pPr>
            <a:r>
              <a:rPr lang="en-GB" sz="1600" dirty="0">
                <a:solidFill>
                  <a:schemeClr val="accent5">
                    <a:lumMod val="75000"/>
                  </a:schemeClr>
                </a:solidFill>
              </a:rPr>
              <a:t>Roles which include language directly linked to EDI in their title</a:t>
            </a:r>
          </a:p>
          <a:p>
            <a:pPr marL="342900" indent="-342900">
              <a:buFont typeface="Arial" panose="020B0604020202020204" pitchFamily="34" charset="0"/>
              <a:buChar char="•"/>
            </a:pPr>
            <a:r>
              <a:rPr lang="en-GB" sz="1600" dirty="0">
                <a:solidFill>
                  <a:schemeClr val="accent5">
                    <a:lumMod val="75000"/>
                  </a:schemeClr>
                </a:solidFill>
              </a:rPr>
              <a:t>Relevant EDI language in the main body of the job description either as part of a positive statement, the role duties and description, or a person specification. </a:t>
            </a:r>
          </a:p>
          <a:p>
            <a:endParaRPr lang="en-GB" sz="1050" dirty="0">
              <a:solidFill>
                <a:schemeClr val="accent5">
                  <a:lumMod val="75000"/>
                </a:schemeClr>
              </a:solidFill>
            </a:endParaRPr>
          </a:p>
          <a:p>
            <a:r>
              <a:rPr lang="en-GB" sz="1800" dirty="0">
                <a:solidFill>
                  <a:schemeClr val="accent5">
                    <a:lumMod val="75000"/>
                  </a:schemeClr>
                </a:solidFill>
              </a:rPr>
              <a:t>Examples of indirect references to EDI: </a:t>
            </a:r>
          </a:p>
          <a:p>
            <a:pPr marL="342900" indent="-342900">
              <a:buFont typeface="Arial" panose="020B0604020202020204" pitchFamily="34" charset="0"/>
              <a:buChar char="•"/>
            </a:pPr>
            <a:r>
              <a:rPr lang="en-GB" sz="1600" dirty="0">
                <a:solidFill>
                  <a:schemeClr val="accent5">
                    <a:lumMod val="75000"/>
                  </a:schemeClr>
                </a:solidFill>
              </a:rPr>
              <a:t>Language and expressions as part of the role title, description, duties, and person specification that does not directly refer to EDI but can be considered </a:t>
            </a:r>
          </a:p>
          <a:p>
            <a:r>
              <a:rPr lang="en-GB" sz="1600" dirty="0">
                <a:solidFill>
                  <a:schemeClr val="accent5">
                    <a:lumMod val="75000"/>
                  </a:schemeClr>
                </a:solidFill>
              </a:rPr>
              <a:t>supportive of EDI. </a:t>
            </a:r>
          </a:p>
          <a:p>
            <a:endParaRPr lang="en-GB" sz="1600" dirty="0">
              <a:solidFill>
                <a:schemeClr val="accent5">
                  <a:lumMod val="75000"/>
                </a:schemeClr>
              </a:solidFill>
            </a:endParaRPr>
          </a:p>
          <a:p>
            <a:pPr marL="342900" indent="-342900">
              <a:buFont typeface="Arial" panose="020B0604020202020204" pitchFamily="34" charset="0"/>
              <a:buChar char="•"/>
            </a:pPr>
            <a:endParaRPr lang="en-GB" sz="2000" dirty="0">
              <a:solidFill>
                <a:schemeClr val="accent5">
                  <a:lumMod val="75000"/>
                </a:schemeClr>
              </a:solidFill>
            </a:endParaRPr>
          </a:p>
        </p:txBody>
      </p:sp>
      <p:pic>
        <p:nvPicPr>
          <p:cNvPr id="5" name="Picture 4" descr="A qr code with black squares&#10;&#10;Description automatically generated">
            <a:extLst>
              <a:ext uri="{FF2B5EF4-FFF2-40B4-BE49-F238E27FC236}">
                <a16:creationId xmlns:a16="http://schemas.microsoft.com/office/drawing/2014/main" id="{85ADA439-3D9F-06D2-5BC6-999BEBCCD6B9}"/>
              </a:ext>
            </a:extLst>
          </p:cNvPr>
          <p:cNvPicPr>
            <a:picLocks noChangeAspect="1"/>
          </p:cNvPicPr>
          <p:nvPr/>
        </p:nvPicPr>
        <p:blipFill>
          <a:blip r:embed="rId4"/>
          <a:stretch>
            <a:fillRect/>
          </a:stretch>
        </p:blipFill>
        <p:spPr>
          <a:xfrm>
            <a:off x="7814930" y="3470680"/>
            <a:ext cx="1184156" cy="1184156"/>
          </a:xfrm>
          <a:prstGeom prst="rect">
            <a:avLst/>
          </a:prstGeom>
        </p:spPr>
      </p:pic>
    </p:spTree>
    <p:extLst>
      <p:ext uri="{BB962C8B-B14F-4D97-AF65-F5344CB8AC3E}">
        <p14:creationId xmlns:p14="http://schemas.microsoft.com/office/powerpoint/2010/main" val="1409627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289"/>
        <p:cNvGrpSpPr/>
        <p:nvPr/>
      </p:nvGrpSpPr>
      <p:grpSpPr>
        <a:xfrm>
          <a:off x="0" y="0"/>
          <a:ext cx="0" cy="0"/>
          <a:chOff x="0" y="0"/>
          <a:chExt cx="0" cy="0"/>
        </a:xfrm>
      </p:grpSpPr>
      <p:sp>
        <p:nvSpPr>
          <p:cNvPr id="291" name="Google Shape;291;p50"/>
          <p:cNvSpPr txBox="1"/>
          <p:nvPr/>
        </p:nvSpPr>
        <p:spPr>
          <a:xfrm>
            <a:off x="6092456" y="4752201"/>
            <a:ext cx="2794369" cy="300082"/>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FFFFFF"/>
              </a:buClr>
              <a:buSzPts val="1400"/>
              <a:buFont typeface="Open Sans"/>
              <a:buNone/>
            </a:pPr>
            <a:r>
              <a:rPr lang="en-GB" b="0" i="0" u="none" strike="noStrike" cap="none">
                <a:solidFill>
                  <a:srgbClr val="FFFFFF"/>
                </a:solidFill>
                <a:latin typeface="Open Sans"/>
                <a:ea typeface="Open Sans"/>
                <a:cs typeface="Open Sans"/>
                <a:sym typeface="Open Sans"/>
              </a:rPr>
              <a:t>www.rluk.ac.uk</a:t>
            </a:r>
            <a:endParaRPr lang="en-GB" sz="1100" dirty="0"/>
          </a:p>
        </p:txBody>
      </p:sp>
      <p:sp>
        <p:nvSpPr>
          <p:cNvPr id="292" name="Google Shape;292;p50"/>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1BFBFC10-FB6A-EA44-AB2C-1E34DD47FD5F}"/>
              </a:ext>
            </a:extLst>
          </p:cNvPr>
          <p:cNvSpPr txBox="1"/>
          <p:nvPr/>
        </p:nvSpPr>
        <p:spPr>
          <a:xfrm>
            <a:off x="0" y="123156"/>
            <a:ext cx="9144000" cy="438581"/>
          </a:xfrm>
          <a:prstGeom prst="rect">
            <a:avLst/>
          </a:prstGeom>
          <a:noFill/>
          <a:ln>
            <a:noFill/>
          </a:ln>
        </p:spPr>
        <p:txBody>
          <a:bodyPr spcFirstLastPara="1" wrap="square" lIns="68575" tIns="34275" rIns="68575" bIns="34275" anchor="t" anchorCtr="0">
            <a:noAutofit/>
          </a:bodyPr>
          <a:lstStyle/>
          <a:p>
            <a:pPr algn="ctr"/>
            <a:r>
              <a:rPr lang="en-GB" sz="2400" b="1" dirty="0">
                <a:solidFill>
                  <a:schemeClr val="bg1"/>
                </a:solidFill>
                <a:latin typeface="+mj-lt"/>
                <a:cs typeface="Calibri" panose="020F0502020204030204" pitchFamily="34" charset="0"/>
              </a:rPr>
              <a:t>Methodology: Interviews</a:t>
            </a:r>
            <a:endParaRPr lang="en-GB" sz="1100" b="1" dirty="0">
              <a:solidFill>
                <a:schemeClr val="bg1"/>
              </a:solidFill>
            </a:endParaRPr>
          </a:p>
        </p:txBody>
      </p:sp>
      <p:sp>
        <p:nvSpPr>
          <p:cNvPr id="2" name="TextBox 1">
            <a:extLst>
              <a:ext uri="{FF2B5EF4-FFF2-40B4-BE49-F238E27FC236}">
                <a16:creationId xmlns:a16="http://schemas.microsoft.com/office/drawing/2014/main" id="{39112056-80AA-F4C0-F998-6CD18C9526F0}"/>
              </a:ext>
            </a:extLst>
          </p:cNvPr>
          <p:cNvSpPr txBox="1"/>
          <p:nvPr/>
        </p:nvSpPr>
        <p:spPr>
          <a:xfrm>
            <a:off x="137786" y="730704"/>
            <a:ext cx="4919839" cy="630942"/>
          </a:xfrm>
          <a:prstGeom prst="rect">
            <a:avLst/>
          </a:prstGeom>
          <a:noFill/>
        </p:spPr>
        <p:txBody>
          <a:bodyPr wrap="square" rtlCol="0">
            <a:spAutoFit/>
          </a:bodyPr>
          <a:lstStyle/>
          <a:p>
            <a:br>
              <a:rPr lang="en-GB" sz="2000"/>
            </a:br>
            <a:endParaRPr lang="en-GB" sz="1500" dirty="0">
              <a:solidFill>
                <a:schemeClr val="accent5">
                  <a:lumMod val="75000"/>
                </a:schemeClr>
              </a:solidFill>
            </a:endParaRPr>
          </a:p>
        </p:txBody>
      </p:sp>
      <p:graphicFrame>
        <p:nvGraphicFramePr>
          <p:cNvPr id="304" name="TextBox 10">
            <a:extLst>
              <a:ext uri="{FF2B5EF4-FFF2-40B4-BE49-F238E27FC236}">
                <a16:creationId xmlns:a16="http://schemas.microsoft.com/office/drawing/2014/main" id="{12501083-FAB6-846C-FBEA-8B9012C479E6}"/>
              </a:ext>
            </a:extLst>
          </p:cNvPr>
          <p:cNvGraphicFramePr/>
          <p:nvPr>
            <p:extLst>
              <p:ext uri="{D42A27DB-BD31-4B8C-83A1-F6EECF244321}">
                <p14:modId xmlns:p14="http://schemas.microsoft.com/office/powerpoint/2010/main" val="2520478264"/>
              </p:ext>
            </p:extLst>
          </p:nvPr>
        </p:nvGraphicFramePr>
        <p:xfrm>
          <a:off x="2444621" y="756471"/>
          <a:ext cx="6561594" cy="39181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FEAB20A9-9169-EA5F-5B07-4006E3349715}"/>
              </a:ext>
            </a:extLst>
          </p:cNvPr>
          <p:cNvSpPr txBox="1"/>
          <p:nvPr/>
        </p:nvSpPr>
        <p:spPr>
          <a:xfrm>
            <a:off x="250840" y="1387412"/>
            <a:ext cx="2080727" cy="2523768"/>
          </a:xfrm>
          <a:prstGeom prst="rect">
            <a:avLst/>
          </a:prstGeom>
          <a:noFill/>
        </p:spPr>
        <p:txBody>
          <a:bodyPr wrap="square" rtlCol="0">
            <a:spAutoFit/>
          </a:bodyPr>
          <a:lstStyle/>
          <a:p>
            <a:r>
              <a:rPr lang="en-GB" sz="1800" dirty="0">
                <a:solidFill>
                  <a:schemeClr val="accent5">
                    <a:lumMod val="75000"/>
                  </a:schemeClr>
                </a:solidFill>
              </a:rPr>
              <a:t>Semi structured interviews with representatives of six RLUK institutions. </a:t>
            </a:r>
          </a:p>
          <a:p>
            <a:r>
              <a:rPr lang="en-GB" sz="1800" dirty="0">
                <a:solidFill>
                  <a:schemeClr val="accent5">
                    <a:lumMod val="75000"/>
                  </a:schemeClr>
                </a:solidFill>
              </a:rPr>
              <a:t>The questions focused on a number of issues.</a:t>
            </a:r>
            <a:endParaRPr lang="en-US" sz="1800" dirty="0">
              <a:solidFill>
                <a:schemeClr val="accent5">
                  <a:lumMod val="75000"/>
                </a:schemeClr>
              </a:solidFill>
            </a:endParaRPr>
          </a:p>
          <a:p>
            <a:endParaRPr lang="en-US" dirty="0"/>
          </a:p>
        </p:txBody>
      </p:sp>
    </p:spTree>
    <p:extLst>
      <p:ext uri="{BB962C8B-B14F-4D97-AF65-F5344CB8AC3E}">
        <p14:creationId xmlns:p14="http://schemas.microsoft.com/office/powerpoint/2010/main" val="1971499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289"/>
        <p:cNvGrpSpPr/>
        <p:nvPr/>
      </p:nvGrpSpPr>
      <p:grpSpPr>
        <a:xfrm>
          <a:off x="0" y="0"/>
          <a:ext cx="0" cy="0"/>
          <a:chOff x="0" y="0"/>
          <a:chExt cx="0" cy="0"/>
        </a:xfrm>
      </p:grpSpPr>
      <p:sp>
        <p:nvSpPr>
          <p:cNvPr id="291" name="Google Shape;291;p50"/>
          <p:cNvSpPr txBox="1"/>
          <p:nvPr/>
        </p:nvSpPr>
        <p:spPr>
          <a:xfrm>
            <a:off x="6092456" y="4752201"/>
            <a:ext cx="2794369" cy="300082"/>
          </a:xfrm>
          <a:prstGeom prst="rect">
            <a:avLst/>
          </a:prstGeom>
          <a:noFill/>
          <a:ln>
            <a:noFill/>
          </a:ln>
        </p:spPr>
        <p:txBody>
          <a:bodyPr spcFirstLastPara="1" wrap="square" lIns="68575" tIns="34275" rIns="68575" bIns="34275" anchor="t" anchorCtr="0">
            <a:noAutofit/>
          </a:bodyPr>
          <a:lstStyle/>
          <a:p>
            <a:pPr marL="0" marR="0" lvl="0" indent="0" algn="r" rtl="0">
              <a:lnSpc>
                <a:spcPct val="100000"/>
              </a:lnSpc>
              <a:spcBef>
                <a:spcPts val="0"/>
              </a:spcBef>
              <a:spcAft>
                <a:spcPts val="0"/>
              </a:spcAft>
              <a:buClr>
                <a:srgbClr val="FFFFFF"/>
              </a:buClr>
              <a:buSzPts val="1400"/>
              <a:buFont typeface="Open Sans"/>
              <a:buNone/>
            </a:pPr>
            <a:r>
              <a:rPr lang="en-GB" b="0" i="0" u="none" strike="noStrike" cap="none">
                <a:solidFill>
                  <a:srgbClr val="FFFFFF"/>
                </a:solidFill>
                <a:latin typeface="Open Sans"/>
                <a:ea typeface="Open Sans"/>
                <a:cs typeface="Open Sans"/>
                <a:sym typeface="Open Sans"/>
              </a:rPr>
              <a:t>www.rluk.ac.uk</a:t>
            </a:r>
            <a:endParaRPr lang="en-GB" sz="1100" dirty="0"/>
          </a:p>
        </p:txBody>
      </p:sp>
      <p:sp>
        <p:nvSpPr>
          <p:cNvPr id="292" name="Google Shape;292;p50"/>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1BFBFC10-FB6A-EA44-AB2C-1E34DD47FD5F}"/>
              </a:ext>
            </a:extLst>
          </p:cNvPr>
          <p:cNvSpPr txBox="1"/>
          <p:nvPr/>
        </p:nvSpPr>
        <p:spPr>
          <a:xfrm>
            <a:off x="0" y="123156"/>
            <a:ext cx="9144000" cy="438581"/>
          </a:xfrm>
          <a:prstGeom prst="rect">
            <a:avLst/>
          </a:prstGeom>
          <a:noFill/>
          <a:ln>
            <a:noFill/>
          </a:ln>
        </p:spPr>
        <p:txBody>
          <a:bodyPr spcFirstLastPara="1" wrap="square" lIns="68575" tIns="34275" rIns="68575" bIns="34275" anchor="t" anchorCtr="0">
            <a:noAutofit/>
          </a:bodyPr>
          <a:lstStyle/>
          <a:p>
            <a:pPr algn="ctr"/>
            <a:r>
              <a:rPr lang="en-GB" sz="2400" b="1">
                <a:solidFill>
                  <a:schemeClr val="bg1"/>
                </a:solidFill>
                <a:latin typeface="+mj-lt"/>
                <a:cs typeface="Calibri" panose="020F0502020204030204" pitchFamily="34" charset="0"/>
              </a:rPr>
              <a:t>Methodology: International Landscape Analysis</a:t>
            </a:r>
            <a:endParaRPr lang="en-GB" sz="1100" b="1" dirty="0">
              <a:solidFill>
                <a:schemeClr val="bg1"/>
              </a:solidFill>
            </a:endParaRPr>
          </a:p>
        </p:txBody>
      </p:sp>
      <p:sp>
        <p:nvSpPr>
          <p:cNvPr id="2" name="TextBox 1">
            <a:extLst>
              <a:ext uri="{FF2B5EF4-FFF2-40B4-BE49-F238E27FC236}">
                <a16:creationId xmlns:a16="http://schemas.microsoft.com/office/drawing/2014/main" id="{39112056-80AA-F4C0-F998-6CD18C9526F0}"/>
              </a:ext>
            </a:extLst>
          </p:cNvPr>
          <p:cNvSpPr txBox="1"/>
          <p:nvPr/>
        </p:nvSpPr>
        <p:spPr>
          <a:xfrm>
            <a:off x="137786" y="607767"/>
            <a:ext cx="8518793" cy="4139595"/>
          </a:xfrm>
          <a:prstGeom prst="rect">
            <a:avLst/>
          </a:prstGeom>
          <a:noFill/>
        </p:spPr>
        <p:txBody>
          <a:bodyPr wrap="square" rtlCol="0">
            <a:spAutoFit/>
          </a:bodyPr>
          <a:lstStyle/>
          <a:p>
            <a:endParaRPr lang="en-GB" sz="2000" dirty="0">
              <a:solidFill>
                <a:schemeClr val="accent5">
                  <a:lumMod val="75000"/>
                </a:schemeClr>
              </a:solidFill>
            </a:endParaRPr>
          </a:p>
          <a:p>
            <a:r>
              <a:rPr lang="en-GB" sz="1800" dirty="0">
                <a:solidFill>
                  <a:schemeClr val="accent5">
                    <a:lumMod val="75000"/>
                  </a:schemeClr>
                </a:solidFill>
              </a:rPr>
              <a:t>Aim:</a:t>
            </a:r>
          </a:p>
          <a:p>
            <a:endParaRPr lang="en-GB" sz="1600" dirty="0">
              <a:solidFill>
                <a:schemeClr val="accent5">
                  <a:lumMod val="75000"/>
                </a:schemeClr>
              </a:solidFill>
            </a:endParaRPr>
          </a:p>
          <a:p>
            <a:r>
              <a:rPr lang="en-GB" sz="1600" dirty="0">
                <a:solidFill>
                  <a:schemeClr val="accent5">
                    <a:lumMod val="75000"/>
                  </a:schemeClr>
                </a:solidFill>
              </a:rPr>
              <a:t>Look for relevant positions, especially leadership roles, that have been created by institutions in the US and Canada as well as gain an insight on how issues around EDI are represented within the body of the position descriptions (e.g. duties, person specification, positive statements). </a:t>
            </a:r>
          </a:p>
          <a:p>
            <a:endParaRPr lang="en-GB" sz="2000" dirty="0">
              <a:solidFill>
                <a:schemeClr val="accent5">
                  <a:lumMod val="75000"/>
                </a:schemeClr>
              </a:solidFill>
            </a:endParaRPr>
          </a:p>
          <a:p>
            <a:r>
              <a:rPr lang="en-GB" sz="1800" dirty="0">
                <a:solidFill>
                  <a:schemeClr val="accent5">
                    <a:lumMod val="75000"/>
                  </a:schemeClr>
                </a:solidFill>
              </a:rPr>
              <a:t>Keyword searching to explore 4900 in total from ARL, ASERL, CARL, RLUK:</a:t>
            </a:r>
          </a:p>
          <a:p>
            <a:pPr marL="285750" lvl="1" indent="-285750">
              <a:buFont typeface="System Font Regular"/>
              <a:buChar char="–"/>
            </a:pPr>
            <a:endParaRPr lang="en-GB" sz="1600" dirty="0">
              <a:solidFill>
                <a:schemeClr val="accent5">
                  <a:lumMod val="75000"/>
                </a:schemeClr>
              </a:solidFill>
            </a:endParaRPr>
          </a:p>
          <a:p>
            <a:pPr marL="285750" lvl="3" indent="-285750">
              <a:buFont typeface="System Font Regular"/>
              <a:buChar char="–"/>
            </a:pPr>
            <a:r>
              <a:rPr lang="en-GB" dirty="0">
                <a:solidFill>
                  <a:schemeClr val="accent5">
                    <a:lumMod val="75000"/>
                  </a:schemeClr>
                </a:solidFill>
              </a:rPr>
              <a:t>Keyword searches based on the terminology used to refer to EDI issues and initiatives in the RLUK job descriptions in the RL PD Bank. </a:t>
            </a:r>
          </a:p>
          <a:p>
            <a:pPr marL="285750" lvl="3" indent="-285750">
              <a:buFont typeface="System Font Regular"/>
              <a:buChar char="–"/>
            </a:pPr>
            <a:r>
              <a:rPr lang="en-GB" dirty="0">
                <a:solidFill>
                  <a:schemeClr val="accent5">
                    <a:lumMod val="75000"/>
                  </a:schemeClr>
                </a:solidFill>
              </a:rPr>
              <a:t>Terms informed by the interview discussions and the type of terminology generally associated with EDI in the UK and beyond. </a:t>
            </a:r>
          </a:p>
          <a:p>
            <a:pPr marL="342900" indent="-342900">
              <a:buFont typeface="Arial" panose="020B0604020202020204" pitchFamily="34" charset="0"/>
              <a:buChar char="•"/>
            </a:pPr>
            <a:endParaRPr lang="en-GB" sz="2000" dirty="0">
              <a:solidFill>
                <a:schemeClr val="accent5">
                  <a:lumMod val="75000"/>
                </a:schemeClr>
              </a:solidFill>
            </a:endParaRPr>
          </a:p>
          <a:p>
            <a:endParaRPr lang="en-GB" sz="1500" dirty="0">
              <a:solidFill>
                <a:schemeClr val="accent5">
                  <a:lumMod val="75000"/>
                </a:schemeClr>
              </a:solidFill>
            </a:endParaRPr>
          </a:p>
        </p:txBody>
      </p:sp>
    </p:spTree>
    <p:extLst>
      <p:ext uri="{BB962C8B-B14F-4D97-AF65-F5344CB8AC3E}">
        <p14:creationId xmlns:p14="http://schemas.microsoft.com/office/powerpoint/2010/main" val="2228059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289"/>
        <p:cNvGrpSpPr/>
        <p:nvPr/>
      </p:nvGrpSpPr>
      <p:grpSpPr>
        <a:xfrm>
          <a:off x="0" y="0"/>
          <a:ext cx="0" cy="0"/>
          <a:chOff x="0" y="0"/>
          <a:chExt cx="0" cy="0"/>
        </a:xfrm>
      </p:grpSpPr>
      <p:sp>
        <p:nvSpPr>
          <p:cNvPr id="292" name="Google Shape;292;p50"/>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1BFBFC10-FB6A-EA44-AB2C-1E34DD47FD5F}"/>
              </a:ext>
            </a:extLst>
          </p:cNvPr>
          <p:cNvSpPr txBox="1"/>
          <p:nvPr/>
        </p:nvSpPr>
        <p:spPr>
          <a:xfrm>
            <a:off x="0" y="123156"/>
            <a:ext cx="9144000" cy="438581"/>
          </a:xfrm>
          <a:prstGeom prst="rect">
            <a:avLst/>
          </a:prstGeom>
          <a:noFill/>
          <a:ln>
            <a:noFill/>
          </a:ln>
        </p:spPr>
        <p:txBody>
          <a:bodyPr spcFirstLastPara="1" wrap="square" lIns="68575" tIns="34275" rIns="68575" bIns="34275" anchor="t" anchorCtr="0">
            <a:noAutofit/>
          </a:bodyPr>
          <a:lstStyle/>
          <a:p>
            <a:pPr algn="ctr"/>
            <a:r>
              <a:rPr lang="en-GB" sz="2400" b="1">
                <a:solidFill>
                  <a:schemeClr val="bg1"/>
                </a:solidFill>
                <a:latin typeface="+mj-lt"/>
                <a:cs typeface="Calibri" panose="020F0502020204030204" pitchFamily="34" charset="0"/>
              </a:rPr>
              <a:t>Findings: Statements &amp; Values</a:t>
            </a:r>
            <a:endParaRPr lang="en-GB" sz="1100" b="1" dirty="0">
              <a:solidFill>
                <a:schemeClr val="bg1"/>
              </a:solidFill>
            </a:endParaRPr>
          </a:p>
        </p:txBody>
      </p:sp>
      <p:sp>
        <p:nvSpPr>
          <p:cNvPr id="4" name="TextBox 3">
            <a:extLst>
              <a:ext uri="{FF2B5EF4-FFF2-40B4-BE49-F238E27FC236}">
                <a16:creationId xmlns:a16="http://schemas.microsoft.com/office/drawing/2014/main" id="{3FB7E5BF-700E-8F71-AC1B-CF001A887F4F}"/>
              </a:ext>
            </a:extLst>
          </p:cNvPr>
          <p:cNvSpPr txBox="1"/>
          <p:nvPr/>
        </p:nvSpPr>
        <p:spPr>
          <a:xfrm>
            <a:off x="4352658" y="4760070"/>
            <a:ext cx="4572000" cy="307777"/>
          </a:xfrm>
          <a:prstGeom prst="rect">
            <a:avLst/>
          </a:prstGeom>
          <a:noFill/>
        </p:spPr>
        <p:txBody>
          <a:bodyPr wrap="square">
            <a:spAutoFit/>
          </a:bodyPr>
          <a:lstStyle/>
          <a:p>
            <a:pPr marL="0" marR="0" lvl="0" indent="0" algn="r" rtl="0">
              <a:lnSpc>
                <a:spcPct val="100000"/>
              </a:lnSpc>
              <a:spcBef>
                <a:spcPts val="0"/>
              </a:spcBef>
              <a:spcAft>
                <a:spcPts val="0"/>
              </a:spcAft>
              <a:buClr>
                <a:srgbClr val="FFFFFF"/>
              </a:buClr>
              <a:buSzPts val="1400"/>
              <a:buFont typeface="Open Sans"/>
              <a:buNone/>
            </a:pPr>
            <a:r>
              <a:rPr lang="en-GB" b="0" i="0" u="none" strike="noStrike" cap="none">
                <a:solidFill>
                  <a:srgbClr val="FFFFFF"/>
                </a:solidFill>
                <a:latin typeface="Open Sans"/>
                <a:ea typeface="Open Sans"/>
                <a:cs typeface="Open Sans"/>
                <a:sym typeface="Open Sans"/>
              </a:rPr>
              <a:t>www.rluk.ac.uk</a:t>
            </a:r>
            <a:endParaRPr lang="en-GB" sz="1100" dirty="0"/>
          </a:p>
        </p:txBody>
      </p:sp>
      <p:graphicFrame>
        <p:nvGraphicFramePr>
          <p:cNvPr id="296" name="TextBox 1">
            <a:extLst>
              <a:ext uri="{FF2B5EF4-FFF2-40B4-BE49-F238E27FC236}">
                <a16:creationId xmlns:a16="http://schemas.microsoft.com/office/drawing/2014/main" id="{6F2203C1-A768-5B5B-2460-62BF3B8BE134}"/>
              </a:ext>
            </a:extLst>
          </p:cNvPr>
          <p:cNvGraphicFramePr/>
          <p:nvPr>
            <p:extLst>
              <p:ext uri="{D42A27DB-BD31-4B8C-83A1-F6EECF244321}">
                <p14:modId xmlns:p14="http://schemas.microsoft.com/office/powerpoint/2010/main" val="3025431174"/>
              </p:ext>
            </p:extLst>
          </p:nvPr>
        </p:nvGraphicFramePr>
        <p:xfrm>
          <a:off x="137786" y="730704"/>
          <a:ext cx="8867991" cy="43088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104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289"/>
        <p:cNvGrpSpPr/>
        <p:nvPr/>
      </p:nvGrpSpPr>
      <p:grpSpPr>
        <a:xfrm>
          <a:off x="0" y="0"/>
          <a:ext cx="0" cy="0"/>
          <a:chOff x="0" y="0"/>
          <a:chExt cx="0" cy="0"/>
        </a:xfrm>
      </p:grpSpPr>
      <p:sp>
        <p:nvSpPr>
          <p:cNvPr id="292" name="Google Shape;292;p50"/>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1BFBFC10-FB6A-EA44-AB2C-1E34DD47FD5F}"/>
              </a:ext>
            </a:extLst>
          </p:cNvPr>
          <p:cNvSpPr txBox="1"/>
          <p:nvPr/>
        </p:nvSpPr>
        <p:spPr>
          <a:xfrm>
            <a:off x="0" y="123156"/>
            <a:ext cx="9144000" cy="438581"/>
          </a:xfrm>
          <a:prstGeom prst="rect">
            <a:avLst/>
          </a:prstGeom>
          <a:noFill/>
          <a:ln>
            <a:noFill/>
          </a:ln>
        </p:spPr>
        <p:txBody>
          <a:bodyPr spcFirstLastPara="1" wrap="square" lIns="68575" tIns="34275" rIns="68575" bIns="34275" anchor="t" anchorCtr="0">
            <a:noAutofit/>
          </a:bodyPr>
          <a:lstStyle/>
          <a:p>
            <a:pPr algn="ctr"/>
            <a:r>
              <a:rPr lang="en-GB" sz="2400" b="1" dirty="0">
                <a:solidFill>
                  <a:schemeClr val="bg1"/>
                </a:solidFill>
                <a:latin typeface="+mj-lt"/>
                <a:cs typeface="Calibri" panose="020F0502020204030204" pitchFamily="34" charset="0"/>
              </a:rPr>
              <a:t>Findings: EDI-focused roles</a:t>
            </a:r>
            <a:endParaRPr lang="en-GB" sz="1100" b="1" dirty="0">
              <a:solidFill>
                <a:schemeClr val="bg1"/>
              </a:solidFill>
            </a:endParaRPr>
          </a:p>
        </p:txBody>
      </p:sp>
      <p:sp>
        <p:nvSpPr>
          <p:cNvPr id="2" name="TextBox 1">
            <a:extLst>
              <a:ext uri="{FF2B5EF4-FFF2-40B4-BE49-F238E27FC236}">
                <a16:creationId xmlns:a16="http://schemas.microsoft.com/office/drawing/2014/main" id="{39112056-80AA-F4C0-F998-6CD18C9526F0}"/>
              </a:ext>
            </a:extLst>
          </p:cNvPr>
          <p:cNvSpPr txBox="1"/>
          <p:nvPr/>
        </p:nvSpPr>
        <p:spPr>
          <a:xfrm>
            <a:off x="312603" y="876898"/>
            <a:ext cx="8518793" cy="3754874"/>
          </a:xfrm>
          <a:prstGeom prst="rect">
            <a:avLst/>
          </a:prstGeom>
          <a:noFill/>
        </p:spPr>
        <p:txBody>
          <a:bodyPr wrap="square" rtlCol="0">
            <a:spAutoFit/>
          </a:bodyPr>
          <a:lstStyle/>
          <a:p>
            <a:pPr rtl="0">
              <a:spcBef>
                <a:spcPts val="0"/>
              </a:spcBef>
              <a:spcAft>
                <a:spcPts val="0"/>
              </a:spcAft>
            </a:pPr>
            <a:r>
              <a:rPr lang="en-GB" dirty="0">
                <a:solidFill>
                  <a:schemeClr val="accent5">
                    <a:lumMod val="75000"/>
                  </a:schemeClr>
                </a:solidFill>
              </a:rPr>
              <a:t>Based on job description analysis:</a:t>
            </a:r>
          </a:p>
          <a:p>
            <a:pPr rtl="0">
              <a:spcBef>
                <a:spcPts val="0"/>
              </a:spcBef>
              <a:spcAft>
                <a:spcPts val="0"/>
              </a:spcAft>
            </a:pPr>
            <a:endParaRPr lang="en-GB" dirty="0">
              <a:effectLst/>
            </a:endParaRP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7 RLUK job descriptions with </a:t>
            </a:r>
            <a:r>
              <a:rPr lang="en-GB" b="1" dirty="0">
                <a:solidFill>
                  <a:schemeClr val="accent5">
                    <a:lumMod val="75000"/>
                  </a:schemeClr>
                </a:solidFill>
              </a:rPr>
              <a:t>direct references to EDI </a:t>
            </a:r>
            <a:r>
              <a:rPr lang="en-GB" dirty="0">
                <a:solidFill>
                  <a:schemeClr val="accent5">
                    <a:lumMod val="75000"/>
                  </a:schemeClr>
                </a:solidFill>
              </a:rPr>
              <a:t>(e.g. specific terminology) in the title of the job description</a:t>
            </a: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Ranged from relatively junior (e.g. at internship level) to managerial and leadership positions (1 leadership position). </a:t>
            </a: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Duties: working with and supporting communities from specific ethnic backgrounds or with other protected characteristics, or aiming to make collections more inclusive through decolonisation.</a:t>
            </a: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Some job descriptions included terminology in their titles that did not directly refer to EDI, but could be considered </a:t>
            </a:r>
            <a:r>
              <a:rPr lang="en-GB" b="1" dirty="0">
                <a:solidFill>
                  <a:schemeClr val="accent5">
                    <a:lumMod val="75000"/>
                  </a:schemeClr>
                </a:solidFill>
              </a:rPr>
              <a:t>supportive of EDI </a:t>
            </a:r>
            <a:r>
              <a:rPr lang="en-GB" dirty="0">
                <a:solidFill>
                  <a:schemeClr val="accent5">
                    <a:lumMod val="75000"/>
                  </a:schemeClr>
                </a:solidFill>
              </a:rPr>
              <a:t>(e.g. ‘access’, ‘participation’).</a:t>
            </a:r>
          </a:p>
          <a:p>
            <a:pPr marL="285750" indent="-285750" rtl="0">
              <a:spcBef>
                <a:spcPts val="0"/>
              </a:spcBef>
              <a:spcAft>
                <a:spcPts val="0"/>
              </a:spcAft>
              <a:buFont typeface="Arial" panose="020B0604020202020204" pitchFamily="34" charset="0"/>
              <a:buChar char="•"/>
            </a:pPr>
            <a:endParaRPr lang="en-GB" dirty="0">
              <a:solidFill>
                <a:schemeClr val="accent5">
                  <a:lumMod val="75000"/>
                </a:schemeClr>
              </a:solidFill>
            </a:endParaRPr>
          </a:p>
          <a:p>
            <a:pPr rtl="0">
              <a:spcBef>
                <a:spcPts val="0"/>
              </a:spcBef>
              <a:spcAft>
                <a:spcPts val="0"/>
              </a:spcAft>
            </a:pPr>
            <a:r>
              <a:rPr lang="en-GB" dirty="0">
                <a:solidFill>
                  <a:schemeClr val="accent5">
                    <a:lumMod val="75000"/>
                  </a:schemeClr>
                </a:solidFill>
              </a:rPr>
              <a:t>Context based on interviews:</a:t>
            </a:r>
          </a:p>
          <a:p>
            <a:pPr rtl="0">
              <a:spcBef>
                <a:spcPts val="0"/>
              </a:spcBef>
              <a:spcAft>
                <a:spcPts val="0"/>
              </a:spcAft>
            </a:pPr>
            <a:endParaRPr lang="en-GB" dirty="0">
              <a:solidFill>
                <a:schemeClr val="accent5">
                  <a:lumMod val="75000"/>
                </a:schemeClr>
              </a:solidFill>
            </a:endParaRP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Difficult to justify the creation of EDI-focused roles (especially senior) as home institutions often have EDI offices or other teams and groups that oversee EDI initiatives across the institution. </a:t>
            </a: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Easier to create junior roles with a focus on collections or community support.</a:t>
            </a:r>
            <a:br>
              <a:rPr lang="en-GB" dirty="0">
                <a:solidFill>
                  <a:schemeClr val="accent5">
                    <a:lumMod val="75000"/>
                  </a:schemeClr>
                </a:solidFill>
              </a:rPr>
            </a:br>
            <a:endParaRPr lang="en-GB" dirty="0">
              <a:solidFill>
                <a:schemeClr val="accent5">
                  <a:lumMod val="75000"/>
                </a:schemeClr>
              </a:solidFill>
            </a:endParaRPr>
          </a:p>
        </p:txBody>
      </p:sp>
      <p:sp>
        <p:nvSpPr>
          <p:cNvPr id="4" name="TextBox 3">
            <a:extLst>
              <a:ext uri="{FF2B5EF4-FFF2-40B4-BE49-F238E27FC236}">
                <a16:creationId xmlns:a16="http://schemas.microsoft.com/office/drawing/2014/main" id="{3FB7E5BF-700E-8F71-AC1B-CF001A887F4F}"/>
              </a:ext>
            </a:extLst>
          </p:cNvPr>
          <p:cNvSpPr txBox="1"/>
          <p:nvPr/>
        </p:nvSpPr>
        <p:spPr>
          <a:xfrm>
            <a:off x="4352658" y="4760070"/>
            <a:ext cx="4572000" cy="307777"/>
          </a:xfrm>
          <a:prstGeom prst="rect">
            <a:avLst/>
          </a:prstGeom>
          <a:noFill/>
        </p:spPr>
        <p:txBody>
          <a:bodyPr wrap="square">
            <a:spAutoFit/>
          </a:bodyPr>
          <a:lstStyle/>
          <a:p>
            <a:pPr marL="0" marR="0" lvl="0" indent="0" algn="r" rtl="0">
              <a:lnSpc>
                <a:spcPct val="100000"/>
              </a:lnSpc>
              <a:spcBef>
                <a:spcPts val="0"/>
              </a:spcBef>
              <a:spcAft>
                <a:spcPts val="0"/>
              </a:spcAft>
              <a:buClr>
                <a:srgbClr val="FFFFFF"/>
              </a:buClr>
              <a:buSzPts val="1400"/>
              <a:buFont typeface="Open Sans"/>
              <a:buNone/>
            </a:pPr>
            <a:r>
              <a:rPr lang="en-GB" b="0" i="0" u="none" strike="noStrike" cap="none">
                <a:solidFill>
                  <a:srgbClr val="FFFFFF"/>
                </a:solidFill>
                <a:latin typeface="Open Sans"/>
                <a:ea typeface="Open Sans"/>
                <a:cs typeface="Open Sans"/>
                <a:sym typeface="Open Sans"/>
              </a:rPr>
              <a:t>www.rluk.ac.uk</a:t>
            </a:r>
            <a:endParaRPr lang="en-GB" sz="1100" dirty="0"/>
          </a:p>
        </p:txBody>
      </p:sp>
    </p:spTree>
    <p:extLst>
      <p:ext uri="{BB962C8B-B14F-4D97-AF65-F5344CB8AC3E}">
        <p14:creationId xmlns:p14="http://schemas.microsoft.com/office/powerpoint/2010/main" val="51966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289"/>
        <p:cNvGrpSpPr/>
        <p:nvPr/>
      </p:nvGrpSpPr>
      <p:grpSpPr>
        <a:xfrm>
          <a:off x="0" y="0"/>
          <a:ext cx="0" cy="0"/>
          <a:chOff x="0" y="0"/>
          <a:chExt cx="0" cy="0"/>
        </a:xfrm>
      </p:grpSpPr>
      <p:sp>
        <p:nvSpPr>
          <p:cNvPr id="292" name="Google Shape;292;p50"/>
          <p:cNvSpPr/>
          <p:nvPr/>
        </p:nvSpPr>
        <p:spPr>
          <a:xfrm>
            <a:off x="80920" y="904994"/>
            <a:ext cx="8575659" cy="3847207"/>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1BFBFC10-FB6A-EA44-AB2C-1E34DD47FD5F}"/>
              </a:ext>
            </a:extLst>
          </p:cNvPr>
          <p:cNvSpPr txBox="1"/>
          <p:nvPr/>
        </p:nvSpPr>
        <p:spPr>
          <a:xfrm>
            <a:off x="0" y="123156"/>
            <a:ext cx="9144000" cy="438581"/>
          </a:xfrm>
          <a:prstGeom prst="rect">
            <a:avLst/>
          </a:prstGeom>
          <a:noFill/>
          <a:ln>
            <a:noFill/>
          </a:ln>
        </p:spPr>
        <p:txBody>
          <a:bodyPr spcFirstLastPara="1" wrap="square" lIns="68575" tIns="34275" rIns="68575" bIns="34275" anchor="t" anchorCtr="0">
            <a:noAutofit/>
          </a:bodyPr>
          <a:lstStyle/>
          <a:p>
            <a:pPr algn="ctr"/>
            <a:r>
              <a:rPr lang="en-GB" sz="2000" b="1" dirty="0">
                <a:solidFill>
                  <a:schemeClr val="bg1"/>
                </a:solidFill>
                <a:latin typeface="+mj-lt"/>
                <a:cs typeface="Calibri" panose="020F0502020204030204" pitchFamily="34" charset="0"/>
              </a:rPr>
              <a:t>Findings: Role responsibilities and person specifications</a:t>
            </a:r>
            <a:endParaRPr lang="en-GB" sz="1050" b="1" dirty="0">
              <a:solidFill>
                <a:schemeClr val="bg1"/>
              </a:solidFill>
            </a:endParaRPr>
          </a:p>
        </p:txBody>
      </p:sp>
      <p:sp>
        <p:nvSpPr>
          <p:cNvPr id="2" name="TextBox 1">
            <a:extLst>
              <a:ext uri="{FF2B5EF4-FFF2-40B4-BE49-F238E27FC236}">
                <a16:creationId xmlns:a16="http://schemas.microsoft.com/office/drawing/2014/main" id="{39112056-80AA-F4C0-F998-6CD18C9526F0}"/>
              </a:ext>
            </a:extLst>
          </p:cNvPr>
          <p:cNvSpPr txBox="1"/>
          <p:nvPr/>
        </p:nvSpPr>
        <p:spPr>
          <a:xfrm>
            <a:off x="137786" y="733125"/>
            <a:ext cx="8518793" cy="3847207"/>
          </a:xfrm>
          <a:prstGeom prst="rect">
            <a:avLst/>
          </a:prstGeom>
          <a:noFill/>
        </p:spPr>
        <p:txBody>
          <a:bodyPr wrap="square" rtlCol="0">
            <a:spAutoFit/>
          </a:bodyPr>
          <a:lstStyle/>
          <a:p>
            <a:pPr rtl="0">
              <a:spcBef>
                <a:spcPts val="0"/>
              </a:spcBef>
              <a:spcAft>
                <a:spcPts val="0"/>
              </a:spcAft>
            </a:pPr>
            <a:r>
              <a:rPr lang="en-GB" sz="1600" dirty="0">
                <a:solidFill>
                  <a:schemeClr val="accent5">
                    <a:lumMod val="75000"/>
                  </a:schemeClr>
                </a:solidFill>
              </a:rPr>
              <a:t>The majority of RLUK members had submitted position descriptions that included </a:t>
            </a:r>
            <a:r>
              <a:rPr lang="en-GB" sz="1600" b="1" dirty="0">
                <a:solidFill>
                  <a:schemeClr val="accent5">
                    <a:lumMod val="75000"/>
                  </a:schemeClr>
                </a:solidFill>
              </a:rPr>
              <a:t>direct or indirect references to EDI</a:t>
            </a:r>
            <a:r>
              <a:rPr lang="en-GB" sz="1600" dirty="0">
                <a:solidFill>
                  <a:schemeClr val="accent5">
                    <a:lumMod val="75000"/>
                  </a:schemeClr>
                </a:solidFill>
              </a:rPr>
              <a:t> in the role responsibilities and person specification sections.</a:t>
            </a:r>
          </a:p>
          <a:p>
            <a:pPr marL="285750" indent="-285750" rtl="0">
              <a:spcBef>
                <a:spcPts val="0"/>
              </a:spcBef>
              <a:spcAft>
                <a:spcPts val="0"/>
              </a:spcAft>
              <a:buFont typeface="Arial" panose="020B0604020202020204" pitchFamily="34" charset="0"/>
              <a:buChar char="•"/>
            </a:pPr>
            <a:endParaRPr lang="en-GB" sz="1600" dirty="0">
              <a:solidFill>
                <a:schemeClr val="accent5">
                  <a:lumMod val="75000"/>
                </a:schemeClr>
              </a:solidFill>
            </a:endParaRPr>
          </a:p>
          <a:p>
            <a:pPr rtl="0">
              <a:spcBef>
                <a:spcPts val="0"/>
              </a:spcBef>
              <a:spcAft>
                <a:spcPts val="0"/>
              </a:spcAft>
            </a:pPr>
            <a:r>
              <a:rPr lang="en-GB" sz="1600" dirty="0">
                <a:solidFill>
                  <a:schemeClr val="accent5">
                    <a:lumMod val="75000"/>
                  </a:schemeClr>
                </a:solidFill>
              </a:rPr>
              <a:t>Some institutions preferred to include more </a:t>
            </a:r>
            <a:r>
              <a:rPr lang="en-GB" sz="1600" b="1" dirty="0">
                <a:solidFill>
                  <a:schemeClr val="accent5">
                    <a:lumMod val="75000"/>
                  </a:schemeClr>
                </a:solidFill>
              </a:rPr>
              <a:t>general EDI-related responsibilities </a:t>
            </a:r>
            <a:r>
              <a:rPr lang="en-GB" sz="1600" dirty="0">
                <a:solidFill>
                  <a:schemeClr val="accent5">
                    <a:lumMod val="75000"/>
                  </a:schemeClr>
                </a:solidFill>
              </a:rPr>
              <a:t>across many of the job descriptions they had submitted to the RL PD Bank. </a:t>
            </a:r>
          </a:p>
          <a:p>
            <a:pPr marL="285750" indent="-285750" rtl="0">
              <a:spcBef>
                <a:spcPts val="0"/>
              </a:spcBef>
              <a:spcAft>
                <a:spcPts val="0"/>
              </a:spcAft>
              <a:buFont typeface="Arial" panose="020B0604020202020204" pitchFamily="34" charset="0"/>
              <a:buChar char="•"/>
            </a:pPr>
            <a:endParaRPr lang="en-GB" sz="1600" dirty="0">
              <a:solidFill>
                <a:schemeClr val="accent5">
                  <a:lumMod val="75000"/>
                </a:schemeClr>
              </a:solidFill>
            </a:endParaRPr>
          </a:p>
          <a:p>
            <a:pPr rtl="0">
              <a:spcBef>
                <a:spcPts val="0"/>
              </a:spcBef>
              <a:spcAft>
                <a:spcPts val="0"/>
              </a:spcAft>
            </a:pPr>
            <a:r>
              <a:rPr lang="en-GB" sz="1600" dirty="0">
                <a:solidFill>
                  <a:schemeClr val="accent5">
                    <a:lumMod val="75000"/>
                  </a:schemeClr>
                </a:solidFill>
              </a:rPr>
              <a:t>There were different approaches regarding the presentation of this information.</a:t>
            </a:r>
          </a:p>
          <a:p>
            <a:pPr marL="285750" indent="-285750" rtl="0">
              <a:spcBef>
                <a:spcPts val="0"/>
              </a:spcBef>
              <a:spcAft>
                <a:spcPts val="0"/>
              </a:spcAft>
              <a:buFont typeface="Arial" panose="020B0604020202020204" pitchFamily="34" charset="0"/>
              <a:buChar char="•"/>
            </a:pPr>
            <a:endParaRPr lang="en-GB" sz="1600" dirty="0">
              <a:solidFill>
                <a:schemeClr val="accent5">
                  <a:lumMod val="75000"/>
                </a:schemeClr>
              </a:solidFill>
            </a:endParaRPr>
          </a:p>
          <a:p>
            <a:pPr rtl="0">
              <a:spcBef>
                <a:spcPts val="0"/>
              </a:spcBef>
              <a:spcAft>
                <a:spcPts val="0"/>
              </a:spcAft>
            </a:pPr>
            <a:r>
              <a:rPr lang="en-GB" sz="1600" dirty="0">
                <a:solidFill>
                  <a:schemeClr val="accent5">
                    <a:lumMod val="75000"/>
                  </a:schemeClr>
                </a:solidFill>
              </a:rPr>
              <a:t>EDI duties included in the portfolio of </a:t>
            </a:r>
            <a:r>
              <a:rPr lang="en-GB" sz="1600" b="1" dirty="0">
                <a:solidFill>
                  <a:schemeClr val="accent5">
                    <a:lumMod val="75000"/>
                  </a:schemeClr>
                </a:solidFill>
              </a:rPr>
              <a:t>responsibilities of senior roles</a:t>
            </a:r>
            <a:r>
              <a:rPr lang="en-GB" sz="1600" dirty="0">
                <a:solidFill>
                  <a:schemeClr val="accent5">
                    <a:lumMod val="75000"/>
                  </a:schemeClr>
                </a:solidFill>
              </a:rPr>
              <a:t>.</a:t>
            </a:r>
          </a:p>
          <a:p>
            <a:pPr rtl="0">
              <a:spcBef>
                <a:spcPts val="0"/>
              </a:spcBef>
              <a:spcAft>
                <a:spcPts val="0"/>
              </a:spcAft>
            </a:pPr>
            <a:endParaRPr lang="en-GB" sz="1600" dirty="0">
              <a:solidFill>
                <a:schemeClr val="accent5">
                  <a:lumMod val="75000"/>
                </a:schemeClr>
              </a:solidFill>
            </a:endParaRPr>
          </a:p>
          <a:p>
            <a:pPr marL="285750" indent="-285750" rtl="0">
              <a:spcBef>
                <a:spcPts val="0"/>
              </a:spcBef>
              <a:spcAft>
                <a:spcPts val="0"/>
              </a:spcAft>
              <a:buFont typeface="System Font Regular"/>
              <a:buChar char="–"/>
            </a:pPr>
            <a:r>
              <a:rPr lang="en-GB" dirty="0">
                <a:solidFill>
                  <a:schemeClr val="accent5">
                    <a:lumMod val="75000"/>
                  </a:schemeClr>
                </a:solidFill>
              </a:rPr>
              <a:t>Based on the interviews, it is often easier to add relevant responsibilities when recruiting for an existing role (e.g. after it has been recently vacated), than create a new one.</a:t>
            </a:r>
          </a:p>
          <a:p>
            <a:pPr marL="285750" indent="-285750" rtl="0">
              <a:spcBef>
                <a:spcPts val="0"/>
              </a:spcBef>
              <a:spcAft>
                <a:spcPts val="0"/>
              </a:spcAft>
              <a:buFont typeface="System Font Regular"/>
              <a:buChar char="–"/>
            </a:pPr>
            <a:endParaRPr lang="en-GB" sz="1200" dirty="0">
              <a:solidFill>
                <a:schemeClr val="accent5">
                  <a:lumMod val="75000"/>
                </a:schemeClr>
              </a:solidFill>
            </a:endParaRPr>
          </a:p>
          <a:p>
            <a:pPr rtl="0">
              <a:spcBef>
                <a:spcPts val="0"/>
              </a:spcBef>
              <a:spcAft>
                <a:spcPts val="0"/>
              </a:spcAft>
            </a:pPr>
            <a:r>
              <a:rPr lang="en-GB" sz="1600" dirty="0">
                <a:solidFill>
                  <a:schemeClr val="accent5">
                    <a:lumMod val="75000"/>
                  </a:schemeClr>
                </a:solidFill>
              </a:rPr>
              <a:t>Majority of RLUK roles do not list advanced degrees or degrees on specific disciplines or other qualifications as essential requirements, unless necessary. </a:t>
            </a:r>
            <a:br>
              <a:rPr lang="en-GB" sz="1200" dirty="0"/>
            </a:br>
            <a:endParaRPr lang="en-GB" sz="1200" dirty="0">
              <a:solidFill>
                <a:srgbClr val="2F5496"/>
              </a:solidFill>
              <a:latin typeface="Arial" panose="020B0604020202020204" pitchFamily="34" charset="0"/>
            </a:endParaRPr>
          </a:p>
        </p:txBody>
      </p:sp>
      <p:sp>
        <p:nvSpPr>
          <p:cNvPr id="4" name="TextBox 3">
            <a:extLst>
              <a:ext uri="{FF2B5EF4-FFF2-40B4-BE49-F238E27FC236}">
                <a16:creationId xmlns:a16="http://schemas.microsoft.com/office/drawing/2014/main" id="{3FB7E5BF-700E-8F71-AC1B-CF001A887F4F}"/>
              </a:ext>
            </a:extLst>
          </p:cNvPr>
          <p:cNvSpPr txBox="1"/>
          <p:nvPr/>
        </p:nvSpPr>
        <p:spPr>
          <a:xfrm>
            <a:off x="4352658" y="4760070"/>
            <a:ext cx="4572000" cy="307777"/>
          </a:xfrm>
          <a:prstGeom prst="rect">
            <a:avLst/>
          </a:prstGeom>
          <a:noFill/>
        </p:spPr>
        <p:txBody>
          <a:bodyPr wrap="square">
            <a:spAutoFit/>
          </a:bodyPr>
          <a:lstStyle/>
          <a:p>
            <a:pPr marL="0" marR="0" lvl="0" indent="0" algn="r" rtl="0">
              <a:lnSpc>
                <a:spcPct val="100000"/>
              </a:lnSpc>
              <a:spcBef>
                <a:spcPts val="0"/>
              </a:spcBef>
              <a:spcAft>
                <a:spcPts val="0"/>
              </a:spcAft>
              <a:buClr>
                <a:srgbClr val="FFFFFF"/>
              </a:buClr>
              <a:buSzPts val="1400"/>
              <a:buFont typeface="Open Sans"/>
              <a:buNone/>
            </a:pPr>
            <a:r>
              <a:rPr lang="en-GB" b="0" i="0" u="none" strike="noStrike" cap="none">
                <a:solidFill>
                  <a:srgbClr val="FFFFFF"/>
                </a:solidFill>
                <a:latin typeface="Open Sans"/>
                <a:ea typeface="Open Sans"/>
                <a:cs typeface="Open Sans"/>
                <a:sym typeface="Open Sans"/>
              </a:rPr>
              <a:t>www.rluk.ac.uk</a:t>
            </a:r>
            <a:endParaRPr lang="en-GB" sz="1100" dirty="0"/>
          </a:p>
        </p:txBody>
      </p:sp>
    </p:spTree>
    <p:extLst>
      <p:ext uri="{BB962C8B-B14F-4D97-AF65-F5344CB8AC3E}">
        <p14:creationId xmlns:p14="http://schemas.microsoft.com/office/powerpoint/2010/main" val="79407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289"/>
        <p:cNvGrpSpPr/>
        <p:nvPr/>
      </p:nvGrpSpPr>
      <p:grpSpPr>
        <a:xfrm>
          <a:off x="0" y="0"/>
          <a:ext cx="0" cy="0"/>
          <a:chOff x="0" y="0"/>
          <a:chExt cx="0" cy="0"/>
        </a:xfrm>
      </p:grpSpPr>
      <p:sp>
        <p:nvSpPr>
          <p:cNvPr id="292" name="Google Shape;292;p50"/>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1BFBFC10-FB6A-EA44-AB2C-1E34DD47FD5F}"/>
              </a:ext>
            </a:extLst>
          </p:cNvPr>
          <p:cNvSpPr txBox="1"/>
          <p:nvPr/>
        </p:nvSpPr>
        <p:spPr>
          <a:xfrm>
            <a:off x="0" y="123156"/>
            <a:ext cx="9144000" cy="438581"/>
          </a:xfrm>
          <a:prstGeom prst="rect">
            <a:avLst/>
          </a:prstGeom>
          <a:noFill/>
          <a:ln>
            <a:noFill/>
          </a:ln>
        </p:spPr>
        <p:txBody>
          <a:bodyPr spcFirstLastPara="1" wrap="square" lIns="68575" tIns="34275" rIns="68575" bIns="34275" anchor="t" anchorCtr="0">
            <a:noAutofit/>
          </a:bodyPr>
          <a:lstStyle/>
          <a:p>
            <a:pPr algn="ctr"/>
            <a:r>
              <a:rPr lang="en-GB" sz="2400" b="1" dirty="0">
                <a:solidFill>
                  <a:schemeClr val="bg1"/>
                </a:solidFill>
                <a:latin typeface="+mj-lt"/>
                <a:cs typeface="Calibri" panose="020F0502020204030204" pitchFamily="34" charset="0"/>
              </a:rPr>
              <a:t>Findings: Beyond job descriptions</a:t>
            </a:r>
            <a:endParaRPr lang="en-GB" sz="1100" b="1" dirty="0">
              <a:solidFill>
                <a:schemeClr val="bg1"/>
              </a:solidFill>
            </a:endParaRPr>
          </a:p>
        </p:txBody>
      </p:sp>
      <p:sp>
        <p:nvSpPr>
          <p:cNvPr id="2" name="TextBox 1">
            <a:extLst>
              <a:ext uri="{FF2B5EF4-FFF2-40B4-BE49-F238E27FC236}">
                <a16:creationId xmlns:a16="http://schemas.microsoft.com/office/drawing/2014/main" id="{39112056-80AA-F4C0-F998-6CD18C9526F0}"/>
              </a:ext>
            </a:extLst>
          </p:cNvPr>
          <p:cNvSpPr txBox="1"/>
          <p:nvPr/>
        </p:nvSpPr>
        <p:spPr>
          <a:xfrm>
            <a:off x="137786" y="730704"/>
            <a:ext cx="8518793" cy="3939540"/>
          </a:xfrm>
          <a:prstGeom prst="rect">
            <a:avLst/>
          </a:prstGeom>
          <a:noFill/>
        </p:spPr>
        <p:txBody>
          <a:bodyPr wrap="square" rtlCol="0">
            <a:spAutoFit/>
          </a:bodyPr>
          <a:lstStyle/>
          <a:p>
            <a:pPr rtl="0">
              <a:spcBef>
                <a:spcPts val="0"/>
              </a:spcBef>
              <a:spcAft>
                <a:spcPts val="0"/>
              </a:spcAft>
            </a:pPr>
            <a:endParaRPr lang="en-GB" sz="1600" dirty="0">
              <a:solidFill>
                <a:schemeClr val="accent5">
                  <a:lumMod val="75000"/>
                </a:schemeClr>
              </a:solidFill>
            </a:endParaRPr>
          </a:p>
          <a:p>
            <a:pPr rtl="0">
              <a:spcBef>
                <a:spcPts val="0"/>
              </a:spcBef>
              <a:spcAft>
                <a:spcPts val="0"/>
              </a:spcAft>
            </a:pPr>
            <a:r>
              <a:rPr lang="en-GB" sz="1600" dirty="0">
                <a:solidFill>
                  <a:schemeClr val="accent5">
                    <a:lumMod val="75000"/>
                  </a:schemeClr>
                </a:solidFill>
              </a:rPr>
              <a:t>RLUK members have internal EDI policies or codes of ethics, but they tend to align their general approach to the </a:t>
            </a:r>
            <a:r>
              <a:rPr lang="en-GB" sz="1600" b="1" dirty="0">
                <a:solidFill>
                  <a:schemeClr val="accent5">
                    <a:lumMod val="75000"/>
                  </a:schemeClr>
                </a:solidFill>
              </a:rPr>
              <a:t>home institution’s strategic goals</a:t>
            </a:r>
            <a:r>
              <a:rPr lang="en-GB" sz="1600" dirty="0">
                <a:solidFill>
                  <a:schemeClr val="accent5">
                    <a:lumMod val="75000"/>
                  </a:schemeClr>
                </a:solidFill>
              </a:rPr>
              <a:t> and ambitions.</a:t>
            </a:r>
          </a:p>
          <a:p>
            <a:pPr rtl="0">
              <a:spcBef>
                <a:spcPts val="0"/>
              </a:spcBef>
              <a:spcAft>
                <a:spcPts val="0"/>
              </a:spcAft>
            </a:pPr>
            <a:endParaRPr lang="en-GB" sz="1600" dirty="0">
              <a:solidFill>
                <a:schemeClr val="accent5">
                  <a:lumMod val="75000"/>
                </a:schemeClr>
              </a:solidFill>
            </a:endParaRPr>
          </a:p>
          <a:p>
            <a:pPr rtl="0">
              <a:spcBef>
                <a:spcPts val="0"/>
              </a:spcBef>
              <a:spcAft>
                <a:spcPts val="0"/>
              </a:spcAft>
            </a:pPr>
            <a:r>
              <a:rPr lang="en-GB" sz="1600" dirty="0">
                <a:solidFill>
                  <a:schemeClr val="accent5">
                    <a:lumMod val="75000"/>
                  </a:schemeClr>
                </a:solidFill>
              </a:rPr>
              <a:t>Steps to make </a:t>
            </a:r>
            <a:r>
              <a:rPr lang="en-GB" sz="1600" b="1" dirty="0">
                <a:solidFill>
                  <a:schemeClr val="accent5">
                    <a:lumMod val="75000"/>
                  </a:schemeClr>
                </a:solidFill>
              </a:rPr>
              <a:t>recruitment practices</a:t>
            </a:r>
            <a:r>
              <a:rPr lang="en-GB" sz="1600" dirty="0">
                <a:solidFill>
                  <a:schemeClr val="accent5">
                    <a:lumMod val="75000"/>
                  </a:schemeClr>
                </a:solidFill>
              </a:rPr>
              <a:t> more inclusive:</a:t>
            </a:r>
          </a:p>
          <a:p>
            <a:pPr rtl="0">
              <a:spcBef>
                <a:spcPts val="0"/>
              </a:spcBef>
              <a:spcAft>
                <a:spcPts val="0"/>
              </a:spcAft>
            </a:pPr>
            <a:endParaRPr lang="en-GB" sz="1600" dirty="0">
              <a:solidFill>
                <a:schemeClr val="accent5">
                  <a:lumMod val="75000"/>
                </a:schemeClr>
              </a:solidFill>
            </a:endParaRP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Changing the approach through which job descriptions are developed and looking to publish these outside mainstream channels</a:t>
            </a: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Library staff undertake relevant training</a:t>
            </a: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Gender-balanced interview panels that bring together a variety of views</a:t>
            </a: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Anonymising job applications to remove unconscious bias </a:t>
            </a: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Taking into account the needs of potential candidates (e.g. candidates with neurodivergent profiles)</a:t>
            </a: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Grassroots groups and other EDI committees have important role in workforce development and retention</a:t>
            </a: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Organising open days to support inclusive recruitment and retention</a:t>
            </a: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Projects aiming to enhance understanding of the library’s workforce and broader community </a:t>
            </a:r>
            <a:br>
              <a:rPr lang="en-GB" dirty="0"/>
            </a:br>
            <a:endParaRPr lang="en-GB" dirty="0">
              <a:solidFill>
                <a:srgbClr val="2F5496"/>
              </a:solidFill>
              <a:latin typeface="Arial" panose="020B0604020202020204" pitchFamily="34" charset="0"/>
            </a:endParaRPr>
          </a:p>
        </p:txBody>
      </p:sp>
      <p:sp>
        <p:nvSpPr>
          <p:cNvPr id="4" name="TextBox 3">
            <a:extLst>
              <a:ext uri="{FF2B5EF4-FFF2-40B4-BE49-F238E27FC236}">
                <a16:creationId xmlns:a16="http://schemas.microsoft.com/office/drawing/2014/main" id="{3FB7E5BF-700E-8F71-AC1B-CF001A887F4F}"/>
              </a:ext>
            </a:extLst>
          </p:cNvPr>
          <p:cNvSpPr txBox="1"/>
          <p:nvPr/>
        </p:nvSpPr>
        <p:spPr>
          <a:xfrm>
            <a:off x="4352658" y="4760070"/>
            <a:ext cx="4572000" cy="307777"/>
          </a:xfrm>
          <a:prstGeom prst="rect">
            <a:avLst/>
          </a:prstGeom>
          <a:noFill/>
        </p:spPr>
        <p:txBody>
          <a:bodyPr wrap="square">
            <a:spAutoFit/>
          </a:bodyPr>
          <a:lstStyle/>
          <a:p>
            <a:pPr marL="0" marR="0" lvl="0" indent="0" algn="r" rtl="0">
              <a:lnSpc>
                <a:spcPct val="100000"/>
              </a:lnSpc>
              <a:spcBef>
                <a:spcPts val="0"/>
              </a:spcBef>
              <a:spcAft>
                <a:spcPts val="0"/>
              </a:spcAft>
              <a:buClr>
                <a:srgbClr val="FFFFFF"/>
              </a:buClr>
              <a:buSzPts val="1400"/>
              <a:buFont typeface="Open Sans"/>
              <a:buNone/>
            </a:pPr>
            <a:r>
              <a:rPr lang="en-GB" b="0" i="0" u="none" strike="noStrike" cap="none">
                <a:solidFill>
                  <a:srgbClr val="FFFFFF"/>
                </a:solidFill>
                <a:latin typeface="Open Sans"/>
                <a:ea typeface="Open Sans"/>
                <a:cs typeface="Open Sans"/>
                <a:sym typeface="Open Sans"/>
              </a:rPr>
              <a:t>www.rluk.ac.uk</a:t>
            </a:r>
            <a:endParaRPr lang="en-GB" sz="1100" dirty="0"/>
          </a:p>
        </p:txBody>
      </p:sp>
    </p:spTree>
    <p:extLst>
      <p:ext uri="{BB962C8B-B14F-4D97-AF65-F5344CB8AC3E}">
        <p14:creationId xmlns:p14="http://schemas.microsoft.com/office/powerpoint/2010/main" val="187989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289"/>
        <p:cNvGrpSpPr/>
        <p:nvPr/>
      </p:nvGrpSpPr>
      <p:grpSpPr>
        <a:xfrm>
          <a:off x="0" y="0"/>
          <a:ext cx="0" cy="0"/>
          <a:chOff x="0" y="0"/>
          <a:chExt cx="0" cy="0"/>
        </a:xfrm>
      </p:grpSpPr>
      <p:sp>
        <p:nvSpPr>
          <p:cNvPr id="292" name="Google Shape;292;p50"/>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1BFBFC10-FB6A-EA44-AB2C-1E34DD47FD5F}"/>
              </a:ext>
            </a:extLst>
          </p:cNvPr>
          <p:cNvSpPr txBox="1"/>
          <p:nvPr/>
        </p:nvSpPr>
        <p:spPr>
          <a:xfrm>
            <a:off x="0" y="94664"/>
            <a:ext cx="9144000" cy="438581"/>
          </a:xfrm>
          <a:prstGeom prst="rect">
            <a:avLst/>
          </a:prstGeom>
          <a:noFill/>
          <a:ln>
            <a:noFill/>
          </a:ln>
        </p:spPr>
        <p:txBody>
          <a:bodyPr spcFirstLastPara="1" wrap="square" lIns="68575" tIns="34275" rIns="68575" bIns="34275" anchor="t" anchorCtr="0">
            <a:noAutofit/>
          </a:bodyPr>
          <a:lstStyle/>
          <a:p>
            <a:pPr algn="ctr"/>
            <a:r>
              <a:rPr lang="en-GB" sz="2400" b="1" dirty="0">
                <a:solidFill>
                  <a:schemeClr val="bg1"/>
                </a:solidFill>
                <a:latin typeface="+mj-lt"/>
                <a:cs typeface="Calibri" panose="020F0502020204030204" pitchFamily="34" charset="0"/>
              </a:rPr>
              <a:t>Findings: International comparison</a:t>
            </a:r>
            <a:endParaRPr lang="en-GB" sz="1100" b="1" dirty="0">
              <a:solidFill>
                <a:schemeClr val="bg1"/>
              </a:solidFill>
            </a:endParaRPr>
          </a:p>
        </p:txBody>
      </p:sp>
      <p:sp>
        <p:nvSpPr>
          <p:cNvPr id="2" name="TextBox 1">
            <a:extLst>
              <a:ext uri="{FF2B5EF4-FFF2-40B4-BE49-F238E27FC236}">
                <a16:creationId xmlns:a16="http://schemas.microsoft.com/office/drawing/2014/main" id="{39112056-80AA-F4C0-F998-6CD18C9526F0}"/>
              </a:ext>
            </a:extLst>
          </p:cNvPr>
          <p:cNvSpPr txBox="1"/>
          <p:nvPr/>
        </p:nvSpPr>
        <p:spPr>
          <a:xfrm>
            <a:off x="137786" y="730704"/>
            <a:ext cx="8518793" cy="4108817"/>
          </a:xfrm>
          <a:prstGeom prst="rect">
            <a:avLst/>
          </a:prstGeom>
          <a:noFill/>
        </p:spPr>
        <p:txBody>
          <a:bodyPr wrap="square" rtlCol="0">
            <a:spAutoFit/>
          </a:bodyPr>
          <a:lstStyle/>
          <a:p>
            <a:pPr rtl="0">
              <a:spcBef>
                <a:spcPts val="0"/>
              </a:spcBef>
              <a:spcAft>
                <a:spcPts val="0"/>
              </a:spcAft>
            </a:pPr>
            <a:r>
              <a:rPr lang="en-GB" sz="1600" dirty="0">
                <a:solidFill>
                  <a:schemeClr val="accent5">
                    <a:lumMod val="75000"/>
                  </a:schemeClr>
                </a:solidFill>
              </a:rPr>
              <a:t>A variety of roles from all areas of the library and from different levels of seniority with </a:t>
            </a:r>
            <a:r>
              <a:rPr lang="en-GB" sz="1600" b="1" dirty="0">
                <a:solidFill>
                  <a:schemeClr val="accent5">
                    <a:lumMod val="75000"/>
                  </a:schemeClr>
                </a:solidFill>
              </a:rPr>
              <a:t>direct references to EDI </a:t>
            </a:r>
            <a:r>
              <a:rPr lang="en-GB" sz="1600" dirty="0">
                <a:solidFill>
                  <a:schemeClr val="accent5">
                    <a:lumMod val="75000"/>
                  </a:schemeClr>
                </a:solidFill>
              </a:rPr>
              <a:t>submitted by research and academic libraries in the US &amp; Canada</a:t>
            </a:r>
          </a:p>
          <a:p>
            <a:pPr marL="285750" indent="-285750" rtl="0">
              <a:spcBef>
                <a:spcPts val="0"/>
              </a:spcBef>
              <a:spcAft>
                <a:spcPts val="0"/>
              </a:spcAft>
              <a:buFont typeface="Arial" panose="020B0604020202020204" pitchFamily="34" charset="0"/>
              <a:buChar char="•"/>
            </a:pPr>
            <a:endParaRPr lang="en-GB" sz="1050" dirty="0">
              <a:solidFill>
                <a:schemeClr val="accent5">
                  <a:lumMod val="75000"/>
                </a:schemeClr>
              </a:solidFill>
            </a:endParaRP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984 entries by ARL, ASERL, and CARL which had all three terms ‘equity’, ‘diversity’, and ‘inclusion’ anywhere in the job description. No RLUK job description included all these three terms.</a:t>
            </a:r>
          </a:p>
          <a:p>
            <a:pPr marL="285750" indent="-285750" rtl="0">
              <a:spcBef>
                <a:spcPts val="0"/>
              </a:spcBef>
              <a:spcAft>
                <a:spcPts val="0"/>
              </a:spcAft>
              <a:buFont typeface="Arial" panose="020B0604020202020204" pitchFamily="34" charset="0"/>
              <a:buChar char="•"/>
            </a:pPr>
            <a:endParaRPr lang="en-GB" sz="1050" dirty="0">
              <a:solidFill>
                <a:schemeClr val="accent5">
                  <a:lumMod val="75000"/>
                </a:schemeClr>
              </a:solidFill>
            </a:endParaRP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Search with the terms ‘diversity’ and ‘inclusion’ anywhere in the job description, brought up a larger number of entries, including several RLUK entries. ‘Diversity’ as the most popular term.</a:t>
            </a:r>
          </a:p>
          <a:p>
            <a:pPr marL="285750" indent="-285750" rtl="0">
              <a:spcBef>
                <a:spcPts val="0"/>
              </a:spcBef>
              <a:spcAft>
                <a:spcPts val="0"/>
              </a:spcAft>
              <a:buFont typeface="Arial" panose="020B0604020202020204" pitchFamily="34" charset="0"/>
              <a:buChar char="•"/>
            </a:pPr>
            <a:endParaRPr lang="en-GB" sz="1050" dirty="0">
              <a:solidFill>
                <a:schemeClr val="accent5">
                  <a:lumMod val="75000"/>
                </a:schemeClr>
              </a:solidFill>
            </a:endParaRP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The terms ‘inclusion’, ‘equity’, ‘disability’, and ‘race’ brought up a significant number of entries, especially by ARL institutions.</a:t>
            </a:r>
          </a:p>
          <a:p>
            <a:pPr marL="285750" indent="-285750" rtl="0">
              <a:spcBef>
                <a:spcPts val="0"/>
              </a:spcBef>
              <a:spcAft>
                <a:spcPts val="0"/>
              </a:spcAft>
              <a:buFont typeface="Arial" panose="020B0604020202020204" pitchFamily="34" charset="0"/>
              <a:buChar char="•"/>
            </a:pPr>
            <a:endParaRPr lang="en-GB" sz="1050" dirty="0">
              <a:solidFill>
                <a:schemeClr val="accent5">
                  <a:lumMod val="75000"/>
                </a:schemeClr>
              </a:solidFill>
            </a:endParaRP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Term ‘equity’ preferred by US and Canadian institutions - the term ‘equality’ is more widely used by RLUK member institutions.</a:t>
            </a:r>
          </a:p>
          <a:p>
            <a:pPr marL="285750" indent="-285750" rtl="0">
              <a:spcBef>
                <a:spcPts val="0"/>
              </a:spcBef>
              <a:spcAft>
                <a:spcPts val="0"/>
              </a:spcAft>
              <a:buFont typeface="Arial" panose="020B0604020202020204" pitchFamily="34" charset="0"/>
              <a:buChar char="•"/>
            </a:pPr>
            <a:endParaRPr lang="en-GB" sz="1050" dirty="0">
              <a:solidFill>
                <a:schemeClr val="accent5">
                  <a:lumMod val="75000"/>
                </a:schemeClr>
              </a:solidFill>
            </a:endParaRP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Several PDs, especially by ARL institutions, had direct references to EDI in their title. </a:t>
            </a:r>
          </a:p>
          <a:p>
            <a:pPr marL="285750" indent="-285750" rtl="0">
              <a:spcBef>
                <a:spcPts val="0"/>
              </a:spcBef>
              <a:spcAft>
                <a:spcPts val="0"/>
              </a:spcAft>
              <a:buFont typeface="Arial" panose="020B0604020202020204" pitchFamily="34" charset="0"/>
              <a:buChar char="•"/>
            </a:pPr>
            <a:endParaRPr lang="en-GB" sz="1050" dirty="0">
              <a:solidFill>
                <a:schemeClr val="accent5">
                  <a:lumMod val="75000"/>
                </a:schemeClr>
              </a:solidFill>
            </a:endParaRPr>
          </a:p>
          <a:p>
            <a:pPr marL="285750" indent="-285750" rtl="0">
              <a:spcBef>
                <a:spcPts val="0"/>
              </a:spcBef>
              <a:spcAft>
                <a:spcPts val="0"/>
              </a:spcAft>
              <a:buFont typeface="Arial" panose="020B0604020202020204" pitchFamily="34" charset="0"/>
              <a:buChar char="•"/>
            </a:pPr>
            <a:r>
              <a:rPr lang="en-GB" dirty="0">
                <a:solidFill>
                  <a:schemeClr val="accent5">
                    <a:lumMod val="75000"/>
                  </a:schemeClr>
                </a:solidFill>
              </a:rPr>
              <a:t>RLUK members had 7 PDs with direct references to EDI, while CARL had no entries with EDI terms in the titles of job descriptions.</a:t>
            </a:r>
            <a:br>
              <a:rPr lang="en-GB" sz="1200" dirty="0"/>
            </a:br>
            <a:endParaRPr lang="en-GB" sz="1200" dirty="0">
              <a:solidFill>
                <a:srgbClr val="2F5496"/>
              </a:solidFill>
              <a:latin typeface="Arial" panose="020B0604020202020204" pitchFamily="34" charset="0"/>
            </a:endParaRPr>
          </a:p>
        </p:txBody>
      </p:sp>
      <p:sp>
        <p:nvSpPr>
          <p:cNvPr id="4" name="TextBox 3">
            <a:extLst>
              <a:ext uri="{FF2B5EF4-FFF2-40B4-BE49-F238E27FC236}">
                <a16:creationId xmlns:a16="http://schemas.microsoft.com/office/drawing/2014/main" id="{3FB7E5BF-700E-8F71-AC1B-CF001A887F4F}"/>
              </a:ext>
            </a:extLst>
          </p:cNvPr>
          <p:cNvSpPr txBox="1"/>
          <p:nvPr/>
        </p:nvSpPr>
        <p:spPr>
          <a:xfrm>
            <a:off x="4352658" y="4760070"/>
            <a:ext cx="4572000" cy="307777"/>
          </a:xfrm>
          <a:prstGeom prst="rect">
            <a:avLst/>
          </a:prstGeom>
          <a:noFill/>
        </p:spPr>
        <p:txBody>
          <a:bodyPr wrap="square">
            <a:spAutoFit/>
          </a:bodyPr>
          <a:lstStyle/>
          <a:p>
            <a:pPr marL="0" marR="0" lvl="0" indent="0" algn="r" rtl="0">
              <a:lnSpc>
                <a:spcPct val="100000"/>
              </a:lnSpc>
              <a:spcBef>
                <a:spcPts val="0"/>
              </a:spcBef>
              <a:spcAft>
                <a:spcPts val="0"/>
              </a:spcAft>
              <a:buClr>
                <a:srgbClr val="FFFFFF"/>
              </a:buClr>
              <a:buSzPts val="1400"/>
              <a:buFont typeface="Open Sans"/>
              <a:buNone/>
            </a:pPr>
            <a:r>
              <a:rPr lang="en-GB" b="0" i="0" u="none" strike="noStrike" cap="none">
                <a:solidFill>
                  <a:srgbClr val="FFFFFF"/>
                </a:solidFill>
                <a:latin typeface="Open Sans"/>
                <a:ea typeface="Open Sans"/>
                <a:cs typeface="Open Sans"/>
                <a:sym typeface="Open Sans"/>
              </a:rPr>
              <a:t>www.rluk.ac.uk</a:t>
            </a:r>
            <a:endParaRPr lang="en-GB" sz="1100" dirty="0"/>
          </a:p>
        </p:txBody>
      </p:sp>
    </p:spTree>
    <p:extLst>
      <p:ext uri="{BB962C8B-B14F-4D97-AF65-F5344CB8AC3E}">
        <p14:creationId xmlns:p14="http://schemas.microsoft.com/office/powerpoint/2010/main" val="1373807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289">
          <a:extLst>
            <a:ext uri="{FF2B5EF4-FFF2-40B4-BE49-F238E27FC236}">
              <a16:creationId xmlns:a16="http://schemas.microsoft.com/office/drawing/2014/main" id="{2B93BFF6-5824-8FB6-6ABD-1BAE02E6EDE7}"/>
            </a:ext>
          </a:extLst>
        </p:cNvPr>
        <p:cNvGrpSpPr/>
        <p:nvPr/>
      </p:nvGrpSpPr>
      <p:grpSpPr>
        <a:xfrm>
          <a:off x="0" y="0"/>
          <a:ext cx="0" cy="0"/>
          <a:chOff x="0" y="0"/>
          <a:chExt cx="0" cy="0"/>
        </a:xfrm>
      </p:grpSpPr>
      <p:sp>
        <p:nvSpPr>
          <p:cNvPr id="292" name="Google Shape;292;p50">
            <a:extLst>
              <a:ext uri="{FF2B5EF4-FFF2-40B4-BE49-F238E27FC236}">
                <a16:creationId xmlns:a16="http://schemas.microsoft.com/office/drawing/2014/main" id="{E5E0CB42-7CD8-D6C4-336E-F4C3BCAD30C9}"/>
              </a:ext>
            </a:extLst>
          </p:cNvPr>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CC6ED425-16AD-FF29-6C36-6E5E008B0239}"/>
              </a:ext>
            </a:extLst>
          </p:cNvPr>
          <p:cNvSpPr txBox="1"/>
          <p:nvPr/>
        </p:nvSpPr>
        <p:spPr>
          <a:xfrm>
            <a:off x="0" y="94664"/>
            <a:ext cx="9144000" cy="438581"/>
          </a:xfrm>
          <a:prstGeom prst="rect">
            <a:avLst/>
          </a:prstGeom>
          <a:noFill/>
          <a:ln>
            <a:noFill/>
          </a:ln>
        </p:spPr>
        <p:txBody>
          <a:bodyPr spcFirstLastPara="1" wrap="square" lIns="68575" tIns="34275" rIns="68575" bIns="34275" anchor="t" anchorCtr="0">
            <a:noAutofit/>
          </a:bodyPr>
          <a:lstStyle/>
          <a:p>
            <a:pPr algn="ctr"/>
            <a:r>
              <a:rPr lang="en-GB" sz="2400" b="1" dirty="0">
                <a:solidFill>
                  <a:schemeClr val="bg1"/>
                </a:solidFill>
                <a:latin typeface="+mj-lt"/>
                <a:cs typeface="Calibri" panose="020F0502020204030204" pitchFamily="34" charset="0"/>
              </a:rPr>
              <a:t>RL PD Bank: Updated Research</a:t>
            </a:r>
            <a:endParaRPr lang="en-GB" sz="1100" b="1" dirty="0">
              <a:solidFill>
                <a:schemeClr val="bg1"/>
              </a:solidFill>
            </a:endParaRPr>
          </a:p>
        </p:txBody>
      </p:sp>
      <p:sp>
        <p:nvSpPr>
          <p:cNvPr id="2" name="TextBox 1">
            <a:extLst>
              <a:ext uri="{FF2B5EF4-FFF2-40B4-BE49-F238E27FC236}">
                <a16:creationId xmlns:a16="http://schemas.microsoft.com/office/drawing/2014/main" id="{2AD0965B-1681-F731-F844-C4F0F42F27A4}"/>
              </a:ext>
            </a:extLst>
          </p:cNvPr>
          <p:cNvSpPr txBox="1"/>
          <p:nvPr/>
        </p:nvSpPr>
        <p:spPr>
          <a:xfrm>
            <a:off x="137786" y="730704"/>
            <a:ext cx="8675288" cy="4170372"/>
          </a:xfrm>
          <a:prstGeom prst="rect">
            <a:avLst/>
          </a:prstGeom>
          <a:noFill/>
        </p:spPr>
        <p:txBody>
          <a:bodyPr wrap="square" rtlCol="0">
            <a:spAutoFit/>
          </a:bodyPr>
          <a:lstStyle/>
          <a:p>
            <a:r>
              <a:rPr lang="en-GB" sz="1600" dirty="0">
                <a:solidFill>
                  <a:schemeClr val="accent5">
                    <a:lumMod val="75000"/>
                  </a:schemeClr>
                </a:solidFill>
              </a:rPr>
              <a:t>Updated research data (as of 3rd July 2025):</a:t>
            </a:r>
          </a:p>
          <a:p>
            <a:endParaRPr lang="en-GB" sz="1100" dirty="0">
              <a:solidFill>
                <a:schemeClr val="accent5">
                  <a:lumMod val="75000"/>
                </a:schemeClr>
              </a:solidFill>
            </a:endParaRPr>
          </a:p>
          <a:p>
            <a:r>
              <a:rPr lang="en-GB" dirty="0">
                <a:solidFill>
                  <a:schemeClr val="accent5">
                    <a:lumMod val="75000"/>
                  </a:schemeClr>
                </a:solidFill>
              </a:rPr>
              <a:t>RLUK</a:t>
            </a:r>
          </a:p>
          <a:p>
            <a:pPr marL="285750" lvl="0" indent="-285750">
              <a:buFont typeface="Arial" panose="020B0604020202020204" pitchFamily="34" charset="0"/>
              <a:buChar char="•"/>
            </a:pPr>
            <a:r>
              <a:rPr lang="en-GB" dirty="0">
                <a:solidFill>
                  <a:schemeClr val="accent5">
                    <a:lumMod val="75000"/>
                  </a:schemeClr>
                </a:solidFill>
              </a:rPr>
              <a:t>No PDs with the terms ‘neurodiverse’ or ‘neurodivergent’ anywhere in the job description.</a:t>
            </a:r>
          </a:p>
          <a:p>
            <a:pPr marL="285750" lvl="0" indent="-285750">
              <a:buFont typeface="Arial" panose="020B0604020202020204" pitchFamily="34" charset="0"/>
              <a:buChar char="•"/>
            </a:pPr>
            <a:r>
              <a:rPr lang="en-GB" dirty="0">
                <a:solidFill>
                  <a:schemeClr val="accent5">
                    <a:lumMod val="75000"/>
                  </a:schemeClr>
                </a:solidFill>
              </a:rPr>
              <a:t>1 PD with the term ‘neurodiversity’ in the body of the job description – it referred to the duties of the professional who will be holding the role which will include supporting students and users with neurodiverse profiles or disabilities.</a:t>
            </a:r>
          </a:p>
          <a:p>
            <a:pPr marL="285750" indent="-285750">
              <a:buFont typeface="Arial" panose="020B0604020202020204" pitchFamily="34" charset="0"/>
              <a:buChar char="•"/>
            </a:pPr>
            <a:r>
              <a:rPr lang="en-GB" dirty="0">
                <a:solidFill>
                  <a:schemeClr val="accent5">
                    <a:lumMod val="75000"/>
                  </a:schemeClr>
                </a:solidFill>
              </a:rPr>
              <a:t>ARL (major contributor to the RL PD Bank with many members prioritising DEI until recently)</a:t>
            </a:r>
          </a:p>
          <a:p>
            <a:pPr marL="285750" lvl="0" indent="-285750">
              <a:buFont typeface="Arial" panose="020B0604020202020204" pitchFamily="34" charset="0"/>
              <a:buChar char="•"/>
            </a:pPr>
            <a:r>
              <a:rPr lang="en-GB" dirty="0">
                <a:solidFill>
                  <a:schemeClr val="accent5">
                    <a:lumMod val="75000"/>
                  </a:schemeClr>
                </a:solidFill>
              </a:rPr>
              <a:t>No PDs with the terms ‘neurodiverse’, ‘neurodivergent’ or ‘neurodiversity’ anywhere in the job descriptions.</a:t>
            </a:r>
          </a:p>
          <a:p>
            <a:pPr marL="285750" lvl="0" indent="-285750">
              <a:buFont typeface="Arial" panose="020B0604020202020204" pitchFamily="34" charset="0"/>
              <a:buChar char="•"/>
            </a:pPr>
            <a:endParaRPr lang="en-GB" dirty="0">
              <a:solidFill>
                <a:schemeClr val="accent5">
                  <a:lumMod val="75000"/>
                </a:schemeClr>
              </a:solidFill>
            </a:endParaRPr>
          </a:p>
          <a:p>
            <a:r>
              <a:rPr lang="en-GB" dirty="0">
                <a:solidFill>
                  <a:schemeClr val="accent5">
                    <a:lumMod val="75000"/>
                  </a:schemeClr>
                </a:solidFill>
              </a:rPr>
              <a:t>Regarding other terms which were used as part of the research conducted in this report, some updated information (as of 3rd July 2025) is:</a:t>
            </a:r>
          </a:p>
          <a:p>
            <a:endParaRPr lang="en-GB" dirty="0">
              <a:solidFill>
                <a:schemeClr val="accent5">
                  <a:lumMod val="75000"/>
                </a:schemeClr>
              </a:solidFill>
            </a:endParaRPr>
          </a:p>
          <a:p>
            <a:r>
              <a:rPr lang="en-GB" dirty="0">
                <a:solidFill>
                  <a:schemeClr val="accent5">
                    <a:lumMod val="75000"/>
                  </a:schemeClr>
                </a:solidFill>
              </a:rPr>
              <a:t>RLUK</a:t>
            </a:r>
          </a:p>
          <a:p>
            <a:pPr marL="285750" lvl="0" indent="-285750">
              <a:buFont typeface="Arial" panose="020B0604020202020204" pitchFamily="34" charset="0"/>
              <a:buChar char="•"/>
            </a:pPr>
            <a:r>
              <a:rPr lang="en-GB" dirty="0">
                <a:solidFill>
                  <a:schemeClr val="accent5">
                    <a:lumMod val="75000"/>
                  </a:schemeClr>
                </a:solidFill>
              </a:rPr>
              <a:t>Term ‘inclusion’ anywhere in the job description: 349 PDs (146 in 2022)</a:t>
            </a:r>
          </a:p>
          <a:p>
            <a:pPr marL="285750" lvl="0" indent="-285750">
              <a:buFont typeface="Arial" panose="020B0604020202020204" pitchFamily="34" charset="0"/>
              <a:buChar char="•"/>
            </a:pPr>
            <a:r>
              <a:rPr lang="en-GB" dirty="0">
                <a:solidFill>
                  <a:schemeClr val="accent5">
                    <a:lumMod val="75000"/>
                  </a:schemeClr>
                </a:solidFill>
              </a:rPr>
              <a:t>Term ‘equity’ anywhere in the job description: 71 PDs (0 in 2022)</a:t>
            </a:r>
          </a:p>
          <a:p>
            <a:pPr marL="285750" lvl="0" indent="-285750">
              <a:buFont typeface="Arial" panose="020B0604020202020204" pitchFamily="34" charset="0"/>
              <a:buChar char="•"/>
            </a:pPr>
            <a:r>
              <a:rPr lang="en-GB" dirty="0">
                <a:solidFill>
                  <a:schemeClr val="accent5">
                    <a:lumMod val="75000"/>
                  </a:schemeClr>
                </a:solidFill>
              </a:rPr>
              <a:t>Term ‘equality’ anywhere in the job description: 377 PDs (165 in 2022)</a:t>
            </a:r>
          </a:p>
          <a:p>
            <a:pPr lvl="0"/>
            <a:endParaRPr lang="en-GB" dirty="0">
              <a:solidFill>
                <a:schemeClr val="accent5">
                  <a:lumMod val="75000"/>
                </a:schemeClr>
              </a:solidFill>
            </a:endParaRPr>
          </a:p>
        </p:txBody>
      </p:sp>
      <p:sp>
        <p:nvSpPr>
          <p:cNvPr id="4" name="TextBox 3">
            <a:extLst>
              <a:ext uri="{FF2B5EF4-FFF2-40B4-BE49-F238E27FC236}">
                <a16:creationId xmlns:a16="http://schemas.microsoft.com/office/drawing/2014/main" id="{2FF24C0D-1915-920C-B991-5F2F382AD6DB}"/>
              </a:ext>
            </a:extLst>
          </p:cNvPr>
          <p:cNvSpPr txBox="1"/>
          <p:nvPr/>
        </p:nvSpPr>
        <p:spPr>
          <a:xfrm>
            <a:off x="4352658" y="4760070"/>
            <a:ext cx="4572000" cy="307777"/>
          </a:xfrm>
          <a:prstGeom prst="rect">
            <a:avLst/>
          </a:prstGeom>
          <a:noFill/>
        </p:spPr>
        <p:txBody>
          <a:bodyPr wrap="square">
            <a:spAutoFit/>
          </a:bodyPr>
          <a:lstStyle/>
          <a:p>
            <a:pPr marL="0" marR="0" lvl="0" indent="0" algn="r" rtl="0">
              <a:lnSpc>
                <a:spcPct val="100000"/>
              </a:lnSpc>
              <a:spcBef>
                <a:spcPts val="0"/>
              </a:spcBef>
              <a:spcAft>
                <a:spcPts val="0"/>
              </a:spcAft>
              <a:buClr>
                <a:srgbClr val="FFFFFF"/>
              </a:buClr>
              <a:buSzPts val="1400"/>
              <a:buFont typeface="Open Sans"/>
              <a:buNone/>
            </a:pPr>
            <a:r>
              <a:rPr lang="en-GB" b="0" i="0" u="none" strike="noStrike" cap="none">
                <a:solidFill>
                  <a:srgbClr val="FFFFFF"/>
                </a:solidFill>
                <a:latin typeface="Open Sans"/>
                <a:ea typeface="Open Sans"/>
                <a:cs typeface="Open Sans"/>
                <a:sym typeface="Open Sans"/>
              </a:rPr>
              <a:t>www.rluk.ac.uk</a:t>
            </a:r>
            <a:endParaRPr lang="en-GB" sz="1100" dirty="0"/>
          </a:p>
        </p:txBody>
      </p:sp>
    </p:spTree>
    <p:extLst>
      <p:ext uri="{BB962C8B-B14F-4D97-AF65-F5344CB8AC3E}">
        <p14:creationId xmlns:p14="http://schemas.microsoft.com/office/powerpoint/2010/main" val="2339388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289">
          <a:extLst>
            <a:ext uri="{FF2B5EF4-FFF2-40B4-BE49-F238E27FC236}">
              <a16:creationId xmlns:a16="http://schemas.microsoft.com/office/drawing/2014/main" id="{66958512-CEAA-8A85-0DF5-909592CC52FE}"/>
            </a:ext>
          </a:extLst>
        </p:cNvPr>
        <p:cNvGrpSpPr/>
        <p:nvPr/>
      </p:nvGrpSpPr>
      <p:grpSpPr>
        <a:xfrm>
          <a:off x="0" y="0"/>
          <a:ext cx="0" cy="0"/>
          <a:chOff x="0" y="0"/>
          <a:chExt cx="0" cy="0"/>
        </a:xfrm>
      </p:grpSpPr>
      <p:sp>
        <p:nvSpPr>
          <p:cNvPr id="292" name="Google Shape;292;p50">
            <a:extLst>
              <a:ext uri="{FF2B5EF4-FFF2-40B4-BE49-F238E27FC236}">
                <a16:creationId xmlns:a16="http://schemas.microsoft.com/office/drawing/2014/main" id="{2519E34A-7FA6-B964-2ED5-48CF72660887}"/>
              </a:ext>
            </a:extLst>
          </p:cNvPr>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BC04A738-1346-6478-13BE-496C42A7EF6B}"/>
              </a:ext>
            </a:extLst>
          </p:cNvPr>
          <p:cNvSpPr txBox="1"/>
          <p:nvPr/>
        </p:nvSpPr>
        <p:spPr>
          <a:xfrm>
            <a:off x="0" y="94664"/>
            <a:ext cx="9144000" cy="438581"/>
          </a:xfrm>
          <a:prstGeom prst="rect">
            <a:avLst/>
          </a:prstGeom>
          <a:noFill/>
          <a:ln>
            <a:noFill/>
          </a:ln>
        </p:spPr>
        <p:txBody>
          <a:bodyPr spcFirstLastPara="1" wrap="square" lIns="68575" tIns="34275" rIns="68575" bIns="34275" anchor="t" anchorCtr="0">
            <a:noAutofit/>
          </a:bodyPr>
          <a:lstStyle/>
          <a:p>
            <a:pPr algn="ctr"/>
            <a:r>
              <a:rPr lang="en-GB" sz="2400" b="1" dirty="0">
                <a:solidFill>
                  <a:schemeClr val="bg1"/>
                </a:solidFill>
                <a:latin typeface="+mj-lt"/>
                <a:cs typeface="Calibri" panose="020F0502020204030204" pitchFamily="34" charset="0"/>
              </a:rPr>
              <a:t>RL PD Bank: Updated Research</a:t>
            </a:r>
            <a:endParaRPr lang="en-GB" sz="1100" b="1" dirty="0">
              <a:solidFill>
                <a:schemeClr val="bg1"/>
              </a:solidFill>
            </a:endParaRPr>
          </a:p>
        </p:txBody>
      </p:sp>
      <p:sp>
        <p:nvSpPr>
          <p:cNvPr id="2" name="TextBox 1">
            <a:extLst>
              <a:ext uri="{FF2B5EF4-FFF2-40B4-BE49-F238E27FC236}">
                <a16:creationId xmlns:a16="http://schemas.microsoft.com/office/drawing/2014/main" id="{9AF69EB6-167D-19E0-060F-09F6371C46B3}"/>
              </a:ext>
            </a:extLst>
          </p:cNvPr>
          <p:cNvSpPr txBox="1"/>
          <p:nvPr/>
        </p:nvSpPr>
        <p:spPr>
          <a:xfrm>
            <a:off x="137786" y="730704"/>
            <a:ext cx="8675288" cy="3739485"/>
          </a:xfrm>
          <a:prstGeom prst="rect">
            <a:avLst/>
          </a:prstGeom>
          <a:noFill/>
        </p:spPr>
        <p:txBody>
          <a:bodyPr wrap="square" rtlCol="0">
            <a:spAutoFit/>
          </a:bodyPr>
          <a:lstStyle/>
          <a:p>
            <a:r>
              <a:rPr lang="en-GB" sz="1600" dirty="0">
                <a:solidFill>
                  <a:schemeClr val="accent5">
                    <a:lumMod val="75000"/>
                  </a:schemeClr>
                </a:solidFill>
              </a:rPr>
              <a:t>Updated research data (as of 3rd July 2025):</a:t>
            </a:r>
          </a:p>
          <a:p>
            <a:endParaRPr lang="en-GB" sz="1100" dirty="0">
              <a:solidFill>
                <a:schemeClr val="accent5">
                  <a:lumMod val="75000"/>
                </a:schemeClr>
              </a:solidFill>
            </a:endParaRPr>
          </a:p>
          <a:p>
            <a:r>
              <a:rPr lang="en-GB" dirty="0">
                <a:solidFill>
                  <a:schemeClr val="accent5">
                    <a:lumMod val="75000"/>
                  </a:schemeClr>
                </a:solidFill>
              </a:rPr>
              <a:t>RLUK</a:t>
            </a:r>
          </a:p>
          <a:p>
            <a:pPr marL="285750" lvl="0" indent="-285750">
              <a:buFont typeface="Arial" panose="020B0604020202020204" pitchFamily="34" charset="0"/>
              <a:buChar char="•"/>
            </a:pPr>
            <a:r>
              <a:rPr lang="en-GB" dirty="0">
                <a:solidFill>
                  <a:schemeClr val="accent5">
                    <a:lumMod val="75000"/>
                  </a:schemeClr>
                </a:solidFill>
              </a:rPr>
              <a:t>Term ‘diversity’ anywhere in the job description: 391 PDs (155 in 2022)</a:t>
            </a:r>
          </a:p>
          <a:p>
            <a:pPr marL="285750" lvl="0" indent="-285750">
              <a:buFont typeface="Arial" panose="020B0604020202020204" pitchFamily="34" charset="0"/>
              <a:buChar char="•"/>
            </a:pPr>
            <a:endParaRPr lang="en-GB" dirty="0">
              <a:solidFill>
                <a:schemeClr val="accent5">
                  <a:lumMod val="75000"/>
                </a:schemeClr>
              </a:solidFill>
            </a:endParaRPr>
          </a:p>
          <a:p>
            <a:pPr marL="285750" lvl="0" indent="-285750">
              <a:buFont typeface="Arial" panose="020B0604020202020204" pitchFamily="34" charset="0"/>
              <a:buChar char="•"/>
            </a:pPr>
            <a:r>
              <a:rPr lang="en-GB" dirty="0">
                <a:solidFill>
                  <a:schemeClr val="accent5">
                    <a:lumMod val="75000"/>
                  </a:schemeClr>
                </a:solidFill>
              </a:rPr>
              <a:t>Term ‘disability’ anywhere in the job description: 61 PDs (11 in 2022)</a:t>
            </a:r>
          </a:p>
          <a:p>
            <a:pPr marL="342900" lvl="1" indent="-342900">
              <a:buFont typeface="Arial"/>
              <a:buChar char="-"/>
            </a:pPr>
            <a:r>
              <a:rPr lang="en-GB" dirty="0">
                <a:solidFill>
                  <a:schemeClr val="accent5">
                    <a:lumMod val="75000"/>
                  </a:schemeClr>
                </a:solidFill>
              </a:rPr>
              <a:t>Sample of job descriptions from different RLUK institutions showed that this term is used as part of statements which highlight that professionals from various backgrounds are invited to apply.</a:t>
            </a:r>
          </a:p>
          <a:p>
            <a:pPr marL="342900" lvl="1" indent="-342900">
              <a:buFont typeface="Arial"/>
              <a:buChar char="-"/>
            </a:pPr>
            <a:r>
              <a:rPr lang="en-GB" dirty="0">
                <a:solidFill>
                  <a:schemeClr val="accent5">
                    <a:lumMod val="75000"/>
                  </a:schemeClr>
                </a:solidFill>
              </a:rPr>
              <a:t>In some PD’s this term was used in the list of duties and responsibilities of the professionals who will be holding the role (e.g. to support users with disabilities).</a:t>
            </a:r>
          </a:p>
          <a:p>
            <a:pPr marL="342900" lvl="1" indent="-342900">
              <a:buFont typeface="Arial"/>
              <a:buChar char="-"/>
            </a:pPr>
            <a:endParaRPr lang="en-GB" dirty="0">
              <a:solidFill>
                <a:schemeClr val="accent5">
                  <a:lumMod val="75000"/>
                </a:schemeClr>
              </a:solidFill>
            </a:endParaRPr>
          </a:p>
          <a:p>
            <a:pPr marL="285750" lvl="1" indent="-285750">
              <a:buFont typeface="Arial" panose="020B0604020202020204" pitchFamily="34" charset="0"/>
              <a:buChar char="•"/>
            </a:pPr>
            <a:r>
              <a:rPr lang="en-GB" dirty="0">
                <a:solidFill>
                  <a:schemeClr val="accent5">
                    <a:lumMod val="75000"/>
                  </a:schemeClr>
                </a:solidFill>
              </a:rPr>
              <a:t> Term ‘LGBTQ+’ anywhere in the job description: 17 PDs (1 in 2022)</a:t>
            </a:r>
          </a:p>
          <a:p>
            <a:pPr marL="342900" lvl="1" indent="-342900">
              <a:buFont typeface="Arial"/>
              <a:buChar char="-"/>
            </a:pPr>
            <a:r>
              <a:rPr lang="en-GB" dirty="0">
                <a:solidFill>
                  <a:schemeClr val="accent5">
                    <a:lumMod val="75000"/>
                  </a:schemeClr>
                </a:solidFill>
              </a:rPr>
              <a:t>Sample job descriptions showed that the term was often used in statements that highlighted inclusive practices as well as when referring to staff networks that exist in an institution and which can make the job role more attractive to candidates with certain characteristics (other types of networks were also listed e.g. for staff from ethnic minority groups, professionals with disabilities etc.) </a:t>
            </a:r>
          </a:p>
          <a:p>
            <a:pPr lvl="0"/>
            <a:endParaRPr lang="en-GB" dirty="0">
              <a:solidFill>
                <a:schemeClr val="accent5">
                  <a:lumMod val="75000"/>
                </a:schemeClr>
              </a:solidFill>
            </a:endParaRPr>
          </a:p>
        </p:txBody>
      </p:sp>
      <p:sp>
        <p:nvSpPr>
          <p:cNvPr id="4" name="TextBox 3">
            <a:extLst>
              <a:ext uri="{FF2B5EF4-FFF2-40B4-BE49-F238E27FC236}">
                <a16:creationId xmlns:a16="http://schemas.microsoft.com/office/drawing/2014/main" id="{6D26C720-25A7-E57F-38F0-AC358339B7D3}"/>
              </a:ext>
            </a:extLst>
          </p:cNvPr>
          <p:cNvSpPr txBox="1"/>
          <p:nvPr/>
        </p:nvSpPr>
        <p:spPr>
          <a:xfrm>
            <a:off x="4352658" y="4760070"/>
            <a:ext cx="4572000" cy="307777"/>
          </a:xfrm>
          <a:prstGeom prst="rect">
            <a:avLst/>
          </a:prstGeom>
          <a:noFill/>
        </p:spPr>
        <p:txBody>
          <a:bodyPr wrap="square">
            <a:spAutoFit/>
          </a:bodyPr>
          <a:lstStyle/>
          <a:p>
            <a:pPr marL="0" marR="0" lvl="0" indent="0" algn="r" rtl="0">
              <a:lnSpc>
                <a:spcPct val="100000"/>
              </a:lnSpc>
              <a:spcBef>
                <a:spcPts val="0"/>
              </a:spcBef>
              <a:spcAft>
                <a:spcPts val="0"/>
              </a:spcAft>
              <a:buClr>
                <a:srgbClr val="FFFFFF"/>
              </a:buClr>
              <a:buSzPts val="1400"/>
              <a:buFont typeface="Open Sans"/>
              <a:buNone/>
            </a:pPr>
            <a:r>
              <a:rPr lang="en-GB" b="0" i="0" u="none" strike="noStrike" cap="none">
                <a:solidFill>
                  <a:srgbClr val="FFFFFF"/>
                </a:solidFill>
                <a:latin typeface="Open Sans"/>
                <a:ea typeface="Open Sans"/>
                <a:cs typeface="Open Sans"/>
                <a:sym typeface="Open Sans"/>
              </a:rPr>
              <a:t>www.rluk.ac.uk</a:t>
            </a:r>
            <a:endParaRPr lang="en-GB" sz="1100" dirty="0"/>
          </a:p>
        </p:txBody>
      </p:sp>
    </p:spTree>
    <p:extLst>
      <p:ext uri="{BB962C8B-B14F-4D97-AF65-F5344CB8AC3E}">
        <p14:creationId xmlns:p14="http://schemas.microsoft.com/office/powerpoint/2010/main" val="36491382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289">
          <a:extLst>
            <a:ext uri="{FF2B5EF4-FFF2-40B4-BE49-F238E27FC236}">
              <a16:creationId xmlns:a16="http://schemas.microsoft.com/office/drawing/2014/main" id="{84E84FC6-F7EF-F389-CBFD-4720002F87A7}"/>
            </a:ext>
          </a:extLst>
        </p:cNvPr>
        <p:cNvGrpSpPr/>
        <p:nvPr/>
      </p:nvGrpSpPr>
      <p:grpSpPr>
        <a:xfrm>
          <a:off x="0" y="0"/>
          <a:ext cx="0" cy="0"/>
          <a:chOff x="0" y="0"/>
          <a:chExt cx="0" cy="0"/>
        </a:xfrm>
      </p:grpSpPr>
      <p:sp>
        <p:nvSpPr>
          <p:cNvPr id="292" name="Google Shape;292;p50">
            <a:extLst>
              <a:ext uri="{FF2B5EF4-FFF2-40B4-BE49-F238E27FC236}">
                <a16:creationId xmlns:a16="http://schemas.microsoft.com/office/drawing/2014/main" id="{6E1817AB-7448-200B-3831-994F1066A261}"/>
              </a:ext>
            </a:extLst>
          </p:cNvPr>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B76F5B1C-A568-0FC5-1F22-48DCB06F649F}"/>
              </a:ext>
            </a:extLst>
          </p:cNvPr>
          <p:cNvSpPr txBox="1"/>
          <p:nvPr/>
        </p:nvSpPr>
        <p:spPr>
          <a:xfrm>
            <a:off x="0" y="94664"/>
            <a:ext cx="9144000" cy="438581"/>
          </a:xfrm>
          <a:prstGeom prst="rect">
            <a:avLst/>
          </a:prstGeom>
          <a:noFill/>
          <a:ln>
            <a:noFill/>
          </a:ln>
        </p:spPr>
        <p:txBody>
          <a:bodyPr spcFirstLastPara="1" wrap="square" lIns="68575" tIns="34275" rIns="68575" bIns="34275" anchor="t" anchorCtr="0">
            <a:noAutofit/>
          </a:bodyPr>
          <a:lstStyle/>
          <a:p>
            <a:pPr algn="ctr"/>
            <a:r>
              <a:rPr lang="en-GB" sz="2400" b="1" dirty="0">
                <a:solidFill>
                  <a:schemeClr val="bg1"/>
                </a:solidFill>
                <a:latin typeface="+mj-lt"/>
                <a:cs typeface="Calibri" panose="020F0502020204030204" pitchFamily="34" charset="0"/>
              </a:rPr>
              <a:t>RL PD Bank: Updated Research</a:t>
            </a:r>
            <a:endParaRPr lang="en-GB" sz="1100" b="1" dirty="0">
              <a:solidFill>
                <a:schemeClr val="bg1"/>
              </a:solidFill>
            </a:endParaRPr>
          </a:p>
        </p:txBody>
      </p:sp>
      <p:sp>
        <p:nvSpPr>
          <p:cNvPr id="2" name="TextBox 1">
            <a:extLst>
              <a:ext uri="{FF2B5EF4-FFF2-40B4-BE49-F238E27FC236}">
                <a16:creationId xmlns:a16="http://schemas.microsoft.com/office/drawing/2014/main" id="{A24FF14E-1947-F611-95A1-2A5054AE8B3A}"/>
              </a:ext>
            </a:extLst>
          </p:cNvPr>
          <p:cNvSpPr txBox="1"/>
          <p:nvPr/>
        </p:nvSpPr>
        <p:spPr>
          <a:xfrm>
            <a:off x="137786" y="730704"/>
            <a:ext cx="8675288" cy="3739485"/>
          </a:xfrm>
          <a:prstGeom prst="rect">
            <a:avLst/>
          </a:prstGeom>
          <a:noFill/>
        </p:spPr>
        <p:txBody>
          <a:bodyPr wrap="square" rtlCol="0">
            <a:spAutoFit/>
          </a:bodyPr>
          <a:lstStyle/>
          <a:p>
            <a:r>
              <a:rPr lang="en-GB" sz="1600" dirty="0">
                <a:solidFill>
                  <a:schemeClr val="accent5">
                    <a:lumMod val="75000"/>
                  </a:schemeClr>
                </a:solidFill>
              </a:rPr>
              <a:t>Updated research data (as of 3rd July 2025):</a:t>
            </a:r>
          </a:p>
          <a:p>
            <a:endParaRPr lang="en-GB" sz="1100" dirty="0">
              <a:solidFill>
                <a:schemeClr val="accent5">
                  <a:lumMod val="75000"/>
                </a:schemeClr>
              </a:solidFill>
            </a:endParaRPr>
          </a:p>
          <a:p>
            <a:r>
              <a:rPr lang="en-GB" dirty="0">
                <a:solidFill>
                  <a:schemeClr val="accent5">
                    <a:lumMod val="75000"/>
                  </a:schemeClr>
                </a:solidFill>
              </a:rPr>
              <a:t>RLUK</a:t>
            </a:r>
          </a:p>
          <a:p>
            <a:pPr>
              <a:buFont typeface="Arial"/>
              <a:buNone/>
            </a:pPr>
            <a:r>
              <a:rPr lang="en-GB" dirty="0">
                <a:solidFill>
                  <a:schemeClr val="accent5">
                    <a:lumMod val="75000"/>
                  </a:schemeClr>
                </a:solidFill>
              </a:rPr>
              <a:t>Thinking about the titles of job descriptions: </a:t>
            </a:r>
          </a:p>
          <a:p>
            <a:pPr marL="285750" lvl="0" indent="-285750">
              <a:buFont typeface="Arial" panose="020B0604020202020204" pitchFamily="34" charset="0"/>
              <a:buChar char="•"/>
            </a:pPr>
            <a:r>
              <a:rPr lang="en-GB" dirty="0">
                <a:solidFill>
                  <a:schemeClr val="accent5">
                    <a:lumMod val="75000"/>
                  </a:schemeClr>
                </a:solidFill>
              </a:rPr>
              <a:t>Research across RLUK members’ job descriptions’ titles using the terms above bring up the same results as in 2022.</a:t>
            </a:r>
          </a:p>
          <a:p>
            <a:pPr marL="342900" lvl="0" indent="-342900">
              <a:buFont typeface="Arial"/>
              <a:buChar char="-"/>
            </a:pPr>
            <a:r>
              <a:rPr lang="en-GB" dirty="0">
                <a:solidFill>
                  <a:schemeClr val="accent5">
                    <a:lumMod val="75000"/>
                  </a:schemeClr>
                </a:solidFill>
              </a:rPr>
              <a:t>This confirms data collected through interviews in 2022 which highlighted that fact that it is challenging for institutions to create new roles in the library that have EDI as the main responsibility, either to due to budget constraints or because these roles usually sit in other departments within home institutions.  </a:t>
            </a:r>
          </a:p>
          <a:p>
            <a:pPr>
              <a:buFont typeface="Arial"/>
              <a:buNone/>
            </a:pPr>
            <a:r>
              <a:rPr lang="en-GB" dirty="0">
                <a:solidFill>
                  <a:schemeClr val="accent5">
                    <a:lumMod val="75000"/>
                  </a:schemeClr>
                </a:solidFill>
              </a:rPr>
              <a:t> </a:t>
            </a:r>
          </a:p>
          <a:p>
            <a:pPr>
              <a:buFont typeface="Arial"/>
              <a:buNone/>
            </a:pPr>
            <a:endParaRPr lang="en-GB" dirty="0">
              <a:solidFill>
                <a:schemeClr val="accent5">
                  <a:lumMod val="75000"/>
                </a:schemeClr>
              </a:solidFill>
            </a:endParaRPr>
          </a:p>
          <a:p>
            <a:pPr>
              <a:buFont typeface="Arial"/>
              <a:buNone/>
            </a:pPr>
            <a:r>
              <a:rPr lang="en-GB" dirty="0">
                <a:solidFill>
                  <a:schemeClr val="accent5">
                    <a:lumMod val="75000"/>
                  </a:schemeClr>
                </a:solidFill>
              </a:rPr>
              <a:t>Updated information on ARL PDs:</a:t>
            </a:r>
          </a:p>
          <a:p>
            <a:pPr marL="285750" lvl="0" indent="-285750">
              <a:buFont typeface="Arial" panose="020B0604020202020204" pitchFamily="34" charset="0"/>
              <a:buChar char="•"/>
            </a:pPr>
            <a:r>
              <a:rPr lang="en-GB" dirty="0">
                <a:solidFill>
                  <a:schemeClr val="accent5">
                    <a:lumMod val="75000"/>
                  </a:schemeClr>
                </a:solidFill>
              </a:rPr>
              <a:t>Terms ‘equity, diversity, and inclusion’ anywhere in the job description: 1685 PDs (780 in 2022)</a:t>
            </a:r>
          </a:p>
          <a:p>
            <a:pPr marL="285750" lvl="0" indent="-285750">
              <a:buFont typeface="Arial" panose="020B0604020202020204" pitchFamily="34" charset="0"/>
              <a:buChar char="•"/>
            </a:pPr>
            <a:r>
              <a:rPr lang="en-GB" dirty="0">
                <a:solidFill>
                  <a:schemeClr val="accent5">
                    <a:lumMod val="75000"/>
                  </a:schemeClr>
                </a:solidFill>
              </a:rPr>
              <a:t>Terms ‘equity, diversity, and inclusion’ in the title of the job description (often describing senior roles with DEI responsibilities): 24 PDs (12 in 2022)</a:t>
            </a:r>
          </a:p>
          <a:p>
            <a:pPr marL="285750" lvl="0" indent="-285750">
              <a:buFont typeface="Arial" panose="020B0604020202020204" pitchFamily="34" charset="0"/>
              <a:buChar char="•"/>
            </a:pPr>
            <a:r>
              <a:rPr lang="en-GB" dirty="0">
                <a:solidFill>
                  <a:schemeClr val="accent5">
                    <a:lumMod val="75000"/>
                  </a:schemeClr>
                </a:solidFill>
              </a:rPr>
              <a:t>Terms ‘diversity and inclusion’ in the title of the job description: 31 PDs (18 in 2022) </a:t>
            </a:r>
          </a:p>
          <a:p>
            <a:pPr lvl="0"/>
            <a:endParaRPr lang="en-GB" dirty="0">
              <a:solidFill>
                <a:schemeClr val="accent5">
                  <a:lumMod val="75000"/>
                </a:schemeClr>
              </a:solidFill>
            </a:endParaRPr>
          </a:p>
        </p:txBody>
      </p:sp>
      <p:sp>
        <p:nvSpPr>
          <p:cNvPr id="4" name="TextBox 3">
            <a:extLst>
              <a:ext uri="{FF2B5EF4-FFF2-40B4-BE49-F238E27FC236}">
                <a16:creationId xmlns:a16="http://schemas.microsoft.com/office/drawing/2014/main" id="{1B6AB74E-FC4C-5981-5DC3-EBF05AD8D3FE}"/>
              </a:ext>
            </a:extLst>
          </p:cNvPr>
          <p:cNvSpPr txBox="1"/>
          <p:nvPr/>
        </p:nvSpPr>
        <p:spPr>
          <a:xfrm>
            <a:off x="4352658" y="4760070"/>
            <a:ext cx="4572000" cy="307777"/>
          </a:xfrm>
          <a:prstGeom prst="rect">
            <a:avLst/>
          </a:prstGeom>
          <a:noFill/>
        </p:spPr>
        <p:txBody>
          <a:bodyPr wrap="square">
            <a:spAutoFit/>
          </a:bodyPr>
          <a:lstStyle/>
          <a:p>
            <a:pPr marL="0" marR="0" lvl="0" indent="0" algn="r" rtl="0">
              <a:lnSpc>
                <a:spcPct val="100000"/>
              </a:lnSpc>
              <a:spcBef>
                <a:spcPts val="0"/>
              </a:spcBef>
              <a:spcAft>
                <a:spcPts val="0"/>
              </a:spcAft>
              <a:buClr>
                <a:srgbClr val="FFFFFF"/>
              </a:buClr>
              <a:buSzPts val="1400"/>
              <a:buFont typeface="Open Sans"/>
              <a:buNone/>
            </a:pPr>
            <a:r>
              <a:rPr lang="en-GB" b="0" i="0" u="none" strike="noStrike" cap="none">
                <a:solidFill>
                  <a:srgbClr val="FFFFFF"/>
                </a:solidFill>
                <a:latin typeface="Open Sans"/>
                <a:ea typeface="Open Sans"/>
                <a:cs typeface="Open Sans"/>
                <a:sym typeface="Open Sans"/>
              </a:rPr>
              <a:t>www.rluk.ac.uk</a:t>
            </a:r>
            <a:endParaRPr lang="en-GB" sz="1100" dirty="0"/>
          </a:p>
        </p:txBody>
      </p:sp>
    </p:spTree>
    <p:extLst>
      <p:ext uri="{BB962C8B-B14F-4D97-AF65-F5344CB8AC3E}">
        <p14:creationId xmlns:p14="http://schemas.microsoft.com/office/powerpoint/2010/main" val="34960173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289"/>
        <p:cNvGrpSpPr/>
        <p:nvPr/>
      </p:nvGrpSpPr>
      <p:grpSpPr>
        <a:xfrm>
          <a:off x="0" y="0"/>
          <a:ext cx="0" cy="0"/>
          <a:chOff x="0" y="0"/>
          <a:chExt cx="0" cy="0"/>
        </a:xfrm>
      </p:grpSpPr>
      <p:sp>
        <p:nvSpPr>
          <p:cNvPr id="292" name="Google Shape;292;p50"/>
          <p:cNvSpPr/>
          <p:nvPr/>
        </p:nvSpPr>
        <p:spPr>
          <a:xfrm>
            <a:off x="48738" y="756470"/>
            <a:ext cx="8607841" cy="3995731"/>
          </a:xfrm>
          <a:prstGeom prst="rect">
            <a:avLst/>
          </a:prstGeom>
          <a:noFill/>
          <a:ln>
            <a:noFill/>
          </a:ln>
        </p:spPr>
        <p:txBody>
          <a:bodyPr spcFirstLastPara="1" wrap="square" lIns="68575" tIns="34275" rIns="68575" bIns="34275" anchor="t" anchorCtr="0">
            <a:noAutofit/>
          </a:bodyPr>
          <a:lstStyle/>
          <a:p>
            <a:pPr lvl="0">
              <a:buClr>
                <a:srgbClr val="2B558F"/>
              </a:buClr>
              <a:buSzPts val="1800"/>
            </a:pPr>
            <a:endParaRPr lang="en-GB" sz="1500" dirty="0">
              <a:solidFill>
                <a:schemeClr val="accent5">
                  <a:lumMod val="75000"/>
                </a:schemeClr>
              </a:solidFill>
            </a:endParaRPr>
          </a:p>
        </p:txBody>
      </p:sp>
      <p:sp>
        <p:nvSpPr>
          <p:cNvPr id="10" name="Google Shape;302;p51">
            <a:extLst>
              <a:ext uri="{FF2B5EF4-FFF2-40B4-BE49-F238E27FC236}">
                <a16:creationId xmlns:a16="http://schemas.microsoft.com/office/drawing/2014/main" id="{1BFBFC10-FB6A-EA44-AB2C-1E34DD47FD5F}"/>
              </a:ext>
            </a:extLst>
          </p:cNvPr>
          <p:cNvSpPr txBox="1"/>
          <p:nvPr/>
        </p:nvSpPr>
        <p:spPr>
          <a:xfrm>
            <a:off x="0" y="94664"/>
            <a:ext cx="9144000" cy="438581"/>
          </a:xfrm>
          <a:prstGeom prst="rect">
            <a:avLst/>
          </a:prstGeom>
          <a:noFill/>
          <a:ln>
            <a:noFill/>
          </a:ln>
        </p:spPr>
        <p:txBody>
          <a:bodyPr spcFirstLastPara="1" wrap="square" lIns="68575" tIns="34275" rIns="68575" bIns="34275" anchor="t" anchorCtr="0">
            <a:noAutofit/>
          </a:bodyPr>
          <a:lstStyle/>
          <a:p>
            <a:pPr algn="ctr"/>
            <a:r>
              <a:rPr lang="en-GB" sz="2400" b="1" dirty="0">
                <a:solidFill>
                  <a:schemeClr val="bg1"/>
                </a:solidFill>
                <a:latin typeface="+mj-lt"/>
                <a:cs typeface="Calibri" panose="020F0502020204030204" pitchFamily="34" charset="0"/>
              </a:rPr>
              <a:t>Conclusion</a:t>
            </a:r>
            <a:endParaRPr lang="en-GB" sz="1100" b="1" dirty="0">
              <a:solidFill>
                <a:schemeClr val="bg1"/>
              </a:solidFill>
            </a:endParaRPr>
          </a:p>
        </p:txBody>
      </p:sp>
      <p:sp>
        <p:nvSpPr>
          <p:cNvPr id="2" name="TextBox 1">
            <a:extLst>
              <a:ext uri="{FF2B5EF4-FFF2-40B4-BE49-F238E27FC236}">
                <a16:creationId xmlns:a16="http://schemas.microsoft.com/office/drawing/2014/main" id="{39112056-80AA-F4C0-F998-6CD18C9526F0}"/>
              </a:ext>
            </a:extLst>
          </p:cNvPr>
          <p:cNvSpPr txBox="1"/>
          <p:nvPr/>
        </p:nvSpPr>
        <p:spPr>
          <a:xfrm>
            <a:off x="137786" y="788754"/>
            <a:ext cx="8518793" cy="4001095"/>
          </a:xfrm>
          <a:prstGeom prst="rect">
            <a:avLst/>
          </a:prstGeom>
          <a:noFill/>
        </p:spPr>
        <p:txBody>
          <a:bodyPr wrap="square" rtlCol="0">
            <a:spAutoFit/>
          </a:bodyPr>
          <a:lstStyle/>
          <a:p>
            <a:pPr rtl="0">
              <a:spcBef>
                <a:spcPts val="0"/>
              </a:spcBef>
              <a:spcAft>
                <a:spcPts val="0"/>
              </a:spcAft>
            </a:pPr>
            <a:r>
              <a:rPr lang="en-GB" sz="1600" dirty="0">
                <a:solidFill>
                  <a:schemeClr val="accent5">
                    <a:lumMod val="75000"/>
                  </a:schemeClr>
                </a:solidFill>
              </a:rPr>
              <a:t>RLUK members gradually incorporate EDI elements (directly or indirectly) in their job descriptions - yet there were not many roles focusing solely on EDI (based on the job descriptions in RL PD Bank). </a:t>
            </a:r>
          </a:p>
          <a:p>
            <a:pPr marL="342900" indent="-342900" rtl="0">
              <a:spcBef>
                <a:spcPts val="0"/>
              </a:spcBef>
              <a:spcAft>
                <a:spcPts val="0"/>
              </a:spcAft>
              <a:buFont typeface="System Font Regular"/>
              <a:buChar char="–"/>
            </a:pPr>
            <a:r>
              <a:rPr lang="en-GB" sz="1500" dirty="0">
                <a:solidFill>
                  <a:schemeClr val="accent5">
                    <a:lumMod val="75000"/>
                  </a:schemeClr>
                </a:solidFill>
              </a:rPr>
              <a:t>In the US, at the time of this research, there was an increasing number of positions being created to drive EDI and culture change. </a:t>
            </a:r>
          </a:p>
          <a:p>
            <a:pPr rtl="0">
              <a:spcBef>
                <a:spcPts val="0"/>
              </a:spcBef>
              <a:spcAft>
                <a:spcPts val="0"/>
              </a:spcAft>
            </a:pPr>
            <a:endParaRPr lang="en-GB" sz="1600" dirty="0">
              <a:solidFill>
                <a:schemeClr val="accent5">
                  <a:lumMod val="75000"/>
                </a:schemeClr>
              </a:solidFill>
            </a:endParaRPr>
          </a:p>
          <a:p>
            <a:pPr rtl="0">
              <a:spcBef>
                <a:spcPts val="0"/>
              </a:spcBef>
              <a:spcAft>
                <a:spcPts val="0"/>
              </a:spcAft>
            </a:pPr>
            <a:r>
              <a:rPr lang="en-GB" sz="1600" dirty="0">
                <a:solidFill>
                  <a:schemeClr val="accent5">
                    <a:lumMod val="75000"/>
                  </a:schemeClr>
                </a:solidFill>
              </a:rPr>
              <a:t>All consortia were found to include EDI (often called ‘Diversity Statements’) and other positive statements in the job descriptions.</a:t>
            </a:r>
            <a:br>
              <a:rPr lang="en-GB" dirty="0"/>
            </a:br>
            <a:endParaRPr lang="en-GB" dirty="0"/>
          </a:p>
          <a:p>
            <a:pPr rtl="0">
              <a:spcBef>
                <a:spcPts val="0"/>
              </a:spcBef>
              <a:spcAft>
                <a:spcPts val="0"/>
              </a:spcAft>
            </a:pPr>
            <a:r>
              <a:rPr lang="en-GB" sz="1600" dirty="0">
                <a:solidFill>
                  <a:schemeClr val="accent5">
                    <a:lumMod val="75000"/>
                  </a:schemeClr>
                </a:solidFill>
              </a:rPr>
              <a:t>Current structures in UK home institutions prevent RLUK libraries from creating more roles which focus solely on EDI. </a:t>
            </a:r>
          </a:p>
          <a:p>
            <a:pPr marL="285750" indent="-285750" rtl="0">
              <a:spcBef>
                <a:spcPts val="0"/>
              </a:spcBef>
              <a:spcAft>
                <a:spcPts val="0"/>
              </a:spcAft>
              <a:buFont typeface="System Font Regular"/>
              <a:buChar char="–"/>
            </a:pPr>
            <a:r>
              <a:rPr lang="en-GB" sz="1500" dirty="0">
                <a:solidFill>
                  <a:schemeClr val="accent5">
                    <a:lumMod val="75000"/>
                  </a:schemeClr>
                </a:solidFill>
              </a:rPr>
              <a:t>However, RLUK members are taking a number of steps towards more inclusive recruitment and retention practices and this will be reflected in the creation of PDs</a:t>
            </a:r>
          </a:p>
          <a:p>
            <a:pPr marL="285750" indent="-285750" rtl="0">
              <a:spcBef>
                <a:spcPts val="0"/>
              </a:spcBef>
              <a:spcAft>
                <a:spcPts val="0"/>
              </a:spcAft>
              <a:buFont typeface="System Font Regular"/>
              <a:buChar char="–"/>
            </a:pPr>
            <a:r>
              <a:rPr lang="en-GB" sz="1500" dirty="0">
                <a:solidFill>
                  <a:schemeClr val="accent5">
                    <a:lumMod val="75000"/>
                  </a:schemeClr>
                </a:solidFill>
              </a:rPr>
              <a:t>As more members submit more recent PDs, these practices will become evident in the PD Bank entries. </a:t>
            </a:r>
          </a:p>
          <a:p>
            <a:pPr marL="285750" indent="-285750" rtl="0">
              <a:spcBef>
                <a:spcPts val="0"/>
              </a:spcBef>
              <a:spcAft>
                <a:spcPts val="0"/>
              </a:spcAft>
              <a:buFont typeface="System Font Regular"/>
              <a:buChar char="–"/>
            </a:pPr>
            <a:endParaRPr lang="en-GB" sz="1600" dirty="0">
              <a:solidFill>
                <a:schemeClr val="accent5">
                  <a:lumMod val="75000"/>
                </a:schemeClr>
              </a:solidFill>
            </a:endParaRPr>
          </a:p>
        </p:txBody>
      </p:sp>
      <p:sp>
        <p:nvSpPr>
          <p:cNvPr id="4" name="TextBox 3">
            <a:extLst>
              <a:ext uri="{FF2B5EF4-FFF2-40B4-BE49-F238E27FC236}">
                <a16:creationId xmlns:a16="http://schemas.microsoft.com/office/drawing/2014/main" id="{3FB7E5BF-700E-8F71-AC1B-CF001A887F4F}"/>
              </a:ext>
            </a:extLst>
          </p:cNvPr>
          <p:cNvSpPr txBox="1"/>
          <p:nvPr/>
        </p:nvSpPr>
        <p:spPr>
          <a:xfrm>
            <a:off x="4352658" y="4760070"/>
            <a:ext cx="4572000" cy="307777"/>
          </a:xfrm>
          <a:prstGeom prst="rect">
            <a:avLst/>
          </a:prstGeom>
          <a:noFill/>
        </p:spPr>
        <p:txBody>
          <a:bodyPr wrap="square">
            <a:spAutoFit/>
          </a:bodyPr>
          <a:lstStyle/>
          <a:p>
            <a:pPr marL="0" marR="0" lvl="0" indent="0" algn="r" rtl="0">
              <a:lnSpc>
                <a:spcPct val="100000"/>
              </a:lnSpc>
              <a:spcBef>
                <a:spcPts val="0"/>
              </a:spcBef>
              <a:spcAft>
                <a:spcPts val="0"/>
              </a:spcAft>
              <a:buClr>
                <a:srgbClr val="FFFFFF"/>
              </a:buClr>
              <a:buSzPts val="1400"/>
              <a:buFont typeface="Open Sans"/>
              <a:buNone/>
            </a:pPr>
            <a:r>
              <a:rPr lang="en-GB" b="0" i="0" u="none" strike="noStrike" cap="none">
                <a:solidFill>
                  <a:srgbClr val="FFFFFF"/>
                </a:solidFill>
                <a:latin typeface="Open Sans"/>
                <a:ea typeface="Open Sans"/>
                <a:cs typeface="Open Sans"/>
                <a:sym typeface="Open Sans"/>
              </a:rPr>
              <a:t>www.rluk.ac.uk</a:t>
            </a:r>
            <a:endParaRPr lang="en-GB" sz="1100" dirty="0"/>
          </a:p>
        </p:txBody>
      </p:sp>
    </p:spTree>
    <p:extLst>
      <p:ext uri="{BB962C8B-B14F-4D97-AF65-F5344CB8AC3E}">
        <p14:creationId xmlns:p14="http://schemas.microsoft.com/office/powerpoint/2010/main" val="2374184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pic>
        <p:nvPicPr>
          <p:cNvPr id="420" name="Google Shape;420;p62" descr="A blue curtain&#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0" cy="5148000"/>
          </a:xfrm>
          <a:prstGeom prst="rect">
            <a:avLst/>
          </a:prstGeom>
          <a:noFill/>
          <a:ln>
            <a:noFill/>
          </a:ln>
        </p:spPr>
      </p:pic>
      <p:sp>
        <p:nvSpPr>
          <p:cNvPr id="5" name="Google Shape;423;p62">
            <a:extLst>
              <a:ext uri="{FF2B5EF4-FFF2-40B4-BE49-F238E27FC236}">
                <a16:creationId xmlns:a16="http://schemas.microsoft.com/office/drawing/2014/main" id="{7CA45DF4-8514-5A31-21B9-FF360E5533D4}"/>
              </a:ext>
            </a:extLst>
          </p:cNvPr>
          <p:cNvSpPr txBox="1"/>
          <p:nvPr/>
        </p:nvSpPr>
        <p:spPr>
          <a:xfrm>
            <a:off x="360235" y="3261569"/>
            <a:ext cx="3000000" cy="103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rgbClr val="FFFFFF"/>
                </a:solidFill>
              </a:rPr>
              <a:t>Dr Christina </a:t>
            </a:r>
            <a:r>
              <a:rPr lang="en-GB" b="1" dirty="0">
                <a:solidFill>
                  <a:srgbClr val="FFFFFF"/>
                </a:solidFill>
              </a:rPr>
              <a:t>Kamposiori</a:t>
            </a:r>
            <a:endParaRPr b="1" dirty="0">
              <a:solidFill>
                <a:srgbClr val="FFFFFF"/>
              </a:solidFill>
            </a:endParaRPr>
          </a:p>
          <a:p>
            <a:pPr marL="0" lvl="0" indent="0" algn="l" rtl="0">
              <a:spcBef>
                <a:spcPts val="0"/>
              </a:spcBef>
              <a:spcAft>
                <a:spcPts val="0"/>
              </a:spcAft>
              <a:buNone/>
            </a:pPr>
            <a:endParaRPr dirty="0">
              <a:solidFill>
                <a:srgbClr val="FFFFFF"/>
              </a:solidFill>
            </a:endParaRPr>
          </a:p>
          <a:p>
            <a:pPr marL="0" lvl="0" indent="0" algn="l" rtl="0">
              <a:spcBef>
                <a:spcPts val="0"/>
              </a:spcBef>
              <a:spcAft>
                <a:spcPts val="0"/>
              </a:spcAft>
              <a:buNone/>
            </a:pPr>
            <a:r>
              <a:rPr lang="en-GB" dirty="0">
                <a:solidFill>
                  <a:schemeClr val="lt1"/>
                </a:solidFill>
              </a:rPr>
              <a:t>Executive Programme Officer</a:t>
            </a:r>
            <a:endParaRPr dirty="0">
              <a:solidFill>
                <a:schemeClr val="lt1"/>
              </a:solidFill>
            </a:endParaRPr>
          </a:p>
          <a:p>
            <a:pPr marL="0" lvl="0" indent="0" algn="l" rtl="0">
              <a:spcBef>
                <a:spcPts val="0"/>
              </a:spcBef>
              <a:spcAft>
                <a:spcPts val="0"/>
              </a:spcAft>
              <a:buNone/>
            </a:pPr>
            <a:r>
              <a:rPr lang="en" dirty="0">
                <a:solidFill>
                  <a:schemeClr val="lt1"/>
                </a:solidFill>
              </a:rPr>
              <a:t>Research Libraries UK</a:t>
            </a:r>
            <a:endParaRPr dirty="0">
              <a:solidFill>
                <a:schemeClr val="lt1"/>
              </a:solidFill>
            </a:endParaRPr>
          </a:p>
          <a:p>
            <a:pPr marL="0" lvl="0" indent="0" algn="l" rtl="0">
              <a:spcBef>
                <a:spcPts val="0"/>
              </a:spcBef>
              <a:spcAft>
                <a:spcPts val="0"/>
              </a:spcAft>
              <a:buNone/>
            </a:pPr>
            <a:endParaRPr dirty="0">
              <a:solidFill>
                <a:schemeClr val="lt1"/>
              </a:solidFill>
            </a:endParaRPr>
          </a:p>
          <a:p>
            <a:pPr marL="0" lvl="0" indent="0" algn="l" rtl="0">
              <a:spcBef>
                <a:spcPts val="0"/>
              </a:spcBef>
              <a:spcAft>
                <a:spcPts val="0"/>
              </a:spcAft>
              <a:buNone/>
            </a:pPr>
            <a:r>
              <a:rPr lang="en-GB" u="sng" dirty="0">
                <a:solidFill>
                  <a:schemeClr val="lt1"/>
                </a:solidFill>
              </a:rPr>
              <a:t>christina.kamposiori@rluk.ac.uk</a:t>
            </a:r>
            <a:endParaRPr dirty="0">
              <a:solidFill>
                <a:schemeClr val="lt1"/>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2" name="TextBox 1">
            <a:extLst>
              <a:ext uri="{FF2B5EF4-FFF2-40B4-BE49-F238E27FC236}">
                <a16:creationId xmlns:a16="http://schemas.microsoft.com/office/drawing/2014/main" id="{33748EA7-7297-C914-3121-2ED18FF60C1B}"/>
              </a:ext>
            </a:extLst>
          </p:cNvPr>
          <p:cNvSpPr txBox="1"/>
          <p:nvPr/>
        </p:nvSpPr>
        <p:spPr>
          <a:xfrm>
            <a:off x="3179135" y="287605"/>
            <a:ext cx="3317358" cy="400110"/>
          </a:xfrm>
          <a:prstGeom prst="rect">
            <a:avLst/>
          </a:prstGeom>
          <a:noFill/>
        </p:spPr>
        <p:txBody>
          <a:bodyPr wrap="square" rtlCol="0">
            <a:spAutoFit/>
          </a:bodyPr>
          <a:lstStyle/>
          <a:p>
            <a:r>
              <a:rPr lang="en-US" sz="1800" i="1" dirty="0">
                <a:solidFill>
                  <a:schemeClr val="bg1"/>
                </a:solidFill>
              </a:rPr>
              <a:t>Thank you for </a:t>
            </a:r>
            <a:r>
              <a:rPr lang="en-US" sz="2000" i="1" dirty="0">
                <a:solidFill>
                  <a:schemeClr val="bg1"/>
                </a:solidFill>
              </a:rPr>
              <a:t>listening</a:t>
            </a:r>
            <a:r>
              <a:rPr lang="en-US" sz="1800" i="1" dirty="0">
                <a:solidFill>
                  <a:schemeClr val="bg1"/>
                </a:solidFill>
              </a:rPr>
              <a:t>!</a:t>
            </a:r>
          </a:p>
        </p:txBody>
      </p:sp>
      <p:sp>
        <p:nvSpPr>
          <p:cNvPr id="4" name="TextBox 3">
            <a:extLst>
              <a:ext uri="{FF2B5EF4-FFF2-40B4-BE49-F238E27FC236}">
                <a16:creationId xmlns:a16="http://schemas.microsoft.com/office/drawing/2014/main" id="{C6D89119-2E1A-AF4A-6D33-912EA9D00B06}"/>
              </a:ext>
            </a:extLst>
          </p:cNvPr>
          <p:cNvSpPr txBox="1"/>
          <p:nvPr/>
        </p:nvSpPr>
        <p:spPr>
          <a:xfrm>
            <a:off x="1499191" y="2451034"/>
            <a:ext cx="1679944" cy="307777"/>
          </a:xfrm>
          <a:prstGeom prst="rect">
            <a:avLst/>
          </a:prstGeom>
          <a:noFill/>
        </p:spPr>
        <p:txBody>
          <a:bodyPr wrap="square" rtlCol="0">
            <a:spAutoFit/>
          </a:bodyPr>
          <a:lstStyle/>
          <a:p>
            <a:r>
              <a:rPr lang="en-US" b="1" dirty="0">
                <a:solidFill>
                  <a:schemeClr val="bg1"/>
                </a:solidFill>
              </a:rPr>
              <a:t>RL PD Bank</a:t>
            </a:r>
          </a:p>
        </p:txBody>
      </p:sp>
      <p:pic>
        <p:nvPicPr>
          <p:cNvPr id="6" name="Picture 5" descr="A qr code with black squares&#10;&#10;Description automatically generated">
            <a:extLst>
              <a:ext uri="{FF2B5EF4-FFF2-40B4-BE49-F238E27FC236}">
                <a16:creationId xmlns:a16="http://schemas.microsoft.com/office/drawing/2014/main" id="{E45FDFDE-811B-742A-D567-0A585A9B7C2D}"/>
              </a:ext>
            </a:extLst>
          </p:cNvPr>
          <p:cNvPicPr>
            <a:picLocks noChangeAspect="1"/>
          </p:cNvPicPr>
          <p:nvPr/>
        </p:nvPicPr>
        <p:blipFill>
          <a:blip r:embed="rId4"/>
          <a:stretch>
            <a:fillRect/>
          </a:stretch>
        </p:blipFill>
        <p:spPr>
          <a:xfrm>
            <a:off x="6064993" y="967419"/>
            <a:ext cx="1288636" cy="1288636"/>
          </a:xfrm>
          <a:prstGeom prst="rect">
            <a:avLst/>
          </a:prstGeom>
        </p:spPr>
      </p:pic>
      <p:sp>
        <p:nvSpPr>
          <p:cNvPr id="12" name="TextBox 11">
            <a:extLst>
              <a:ext uri="{FF2B5EF4-FFF2-40B4-BE49-F238E27FC236}">
                <a16:creationId xmlns:a16="http://schemas.microsoft.com/office/drawing/2014/main" id="{79BE82F4-3BD3-B89A-6683-49C39E2E9770}"/>
              </a:ext>
            </a:extLst>
          </p:cNvPr>
          <p:cNvSpPr txBox="1"/>
          <p:nvPr/>
        </p:nvSpPr>
        <p:spPr>
          <a:xfrm>
            <a:off x="6064993" y="2451033"/>
            <a:ext cx="1456660" cy="307777"/>
          </a:xfrm>
          <a:prstGeom prst="rect">
            <a:avLst/>
          </a:prstGeom>
          <a:noFill/>
        </p:spPr>
        <p:txBody>
          <a:bodyPr wrap="square">
            <a:spAutoFit/>
          </a:bodyPr>
          <a:lstStyle/>
          <a:p>
            <a:r>
              <a:rPr lang="en-US" b="1" dirty="0">
                <a:solidFill>
                  <a:schemeClr val="bg1"/>
                </a:solidFill>
              </a:rPr>
              <a:t>EDI Report</a:t>
            </a:r>
          </a:p>
        </p:txBody>
      </p:sp>
      <p:pic>
        <p:nvPicPr>
          <p:cNvPr id="7" name="Picture 6" descr="A qr code on a white background&#10;&#10;AI-generated content may be incorrect.">
            <a:extLst>
              <a:ext uri="{FF2B5EF4-FFF2-40B4-BE49-F238E27FC236}">
                <a16:creationId xmlns:a16="http://schemas.microsoft.com/office/drawing/2014/main" id="{D9B04041-6830-D26E-FEA0-15D365AEB7F9}"/>
              </a:ext>
            </a:extLst>
          </p:cNvPr>
          <p:cNvPicPr>
            <a:picLocks noChangeAspect="1"/>
          </p:cNvPicPr>
          <p:nvPr/>
        </p:nvPicPr>
        <p:blipFill>
          <a:blip r:embed="rId5"/>
          <a:stretch>
            <a:fillRect/>
          </a:stretch>
        </p:blipFill>
        <p:spPr>
          <a:xfrm>
            <a:off x="1410789" y="988834"/>
            <a:ext cx="1377038" cy="13770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Metadata/LabelInfo.xml><?xml version="1.0" encoding="utf-8"?>
<clbl:labelList xmlns:clbl="http://schemas.microsoft.com/office/2020/mipLabelMetadata">
  <clbl:label id="{45072052-c002-4ee4-87e5-9d58843fc488}" enabled="1" method="Privileged" siteId="{185280ba-7a00-42ea-9408-19eafd13552e}" contentBits="0" removed="0"/>
</clbl:labelList>
</file>

<file path=docProps/app.xml><?xml version="1.0" encoding="utf-8"?>
<Properties xmlns="http://schemas.openxmlformats.org/officeDocument/2006/extended-properties" xmlns:vt="http://schemas.openxmlformats.org/officeDocument/2006/docPropsVTypes">
  <TotalTime>29857</TotalTime>
  <Words>2297</Words>
  <Application>Microsoft Macintosh PowerPoint</Application>
  <PresentationFormat>On-screen Show (16:9)</PresentationFormat>
  <Paragraphs>203</Paragraphs>
  <Slides>17</Slides>
  <Notes>17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Calibri</vt:lpstr>
      <vt:lpstr>System Font Regular</vt:lpstr>
      <vt:lpstr>Open Sans</vt:lpstr>
      <vt:lpstr>Arial</vt:lpstr>
      <vt:lpstr>Simple Light</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Christina</dc:creator>
  <cp:lastModifiedBy>Christina Kamposiori</cp:lastModifiedBy>
  <cp:revision>398</cp:revision>
  <cp:lastPrinted>2022-01-31T13:32:58Z</cp:lastPrinted>
  <dcterms:modified xsi:type="dcterms:W3CDTF">2025-07-03T15:06:56Z</dcterms:modified>
</cp:coreProperties>
</file>