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70" r:id="rId3"/>
    <p:sldId id="266" r:id="rId4"/>
    <p:sldId id="262" r:id="rId5"/>
    <p:sldId id="263" r:id="rId6"/>
    <p:sldId id="267" r:id="rId7"/>
    <p:sldId id="264" r:id="rId8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8F05C2-2D8F-43A2-BBA5-5AA3EF9E280F}" v="10" dt="2025-03-12T14:48:34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5032" autoAdjust="0"/>
  </p:normalViewPr>
  <p:slideViewPr>
    <p:cSldViewPr snapToGrid="0">
      <p:cViewPr varScale="1">
        <p:scale>
          <a:sx n="94" d="100"/>
          <a:sy n="94" d="100"/>
        </p:scale>
        <p:origin x="12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2E547D-1406-4A6F-8F93-E441204CE6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67F8A-B889-49B3-AC77-5DDF11A08A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AD0FCCC-2E12-4981-A7DB-5BC53ABEBD0D}" type="datetime1">
              <a:rPr lang="en-GB" smtClean="0"/>
              <a:t>21/03/2025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7AFD4F-C0E7-421C-AF77-6F9CC963C9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74AB9F-6726-4FB1-8769-82E23336CE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D529299-61FF-4B93-ADA6-2FD5975D6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270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5236411-0800-4060-B85C-4293B9676E65}" type="datetime1">
              <a:rPr lang="en-GB" noProof="0" smtClean="0"/>
              <a:t>21/03/2025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849E9A-41F7-4779-A581-48A7C374A227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555188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381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i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123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61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805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341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indent="0" rtl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310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202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718B7-7F68-4CC9-8291-332587FA3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81D6BB-0446-49E8-8677-EADF274E9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AEE24-534A-40F1-99E4-00B7D5FD9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A46EA2-BC22-4B86-B67A-CF6EDC0DD9F0}" type="datetime1">
              <a:rPr lang="en-GB" noProof="0" smtClean="0"/>
              <a:t>21/03/2025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94011-48FF-493D-8286-F62D3455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0EFCD-7E72-4882-86DC-2F371D7D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52813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334F3-0709-471B-A734-C4B404F55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95016-AF78-4708-9C5F-21110C197B03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EA2D1-B124-4454-AFDC-EA60A14BA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42D220-FC57-4072-9A33-9D6BF23F4F82}" type="datetime1">
              <a:rPr lang="en-GB" noProof="0" smtClean="0"/>
              <a:t>21/03/2025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58000-F9D7-4A53-A6C5-E5E815422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22AAD-0D08-4F47-8D5A-EFE29017E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13046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6159-1280-4EE9-96D3-A56BD5826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A27A78-1874-488A-B215-7D763D3381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BB3D1-3138-4B69-BF5D-4B1A21345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135F4B-DFF3-43A8-8F63-B80094325107}" type="datetime1">
              <a:rPr lang="en-GB" noProof="0" smtClean="0"/>
              <a:t>21/03/2025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F90C5-31F4-4A22-AC00-3FB5ED291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F787E-B946-4091-ABC6-F9DB06BB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8927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CAA11-CC97-44E5-AE4D-808FD741A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AB6CB-9460-4BCA-86C5-5F26357AB80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AB0F6-401D-4BAF-A300-65AD684DF96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561BBA-B185-4B45-B152-3D320E15F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80273E-081F-4132-AAA7-2041DF64BFA8}" type="datetime1">
              <a:rPr lang="en-GB" noProof="0" smtClean="0"/>
              <a:t>21/03/2025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CD760-96AC-4821-A56B-0B805F2F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50665-D5B5-4D0B-B2F0-CB6B027C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38061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47C3-C498-415A-A057-E19BCEB5F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677F-2712-4810-A3AA-56FA75386D2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1B54A-6775-4978-8E19-32694C9B5E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A1303-B245-476D-BD02-A4E4A359F6E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8E898F-5B79-46F1-89C1-F827997CC485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417A4D-2EC9-4294-BFF4-EAE22EE10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12B822-7BB5-46D8-81A8-C2F8E1142EA2}" type="datetime1">
              <a:rPr lang="en-GB" noProof="0" smtClean="0"/>
              <a:t>21/03/2025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50E317-3602-42A1-BB7F-0184072E8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CE2C97-E26C-4A8B-93A0-B01E2C7F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58698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F68FC-5755-447A-8D7F-9ADED3E99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B50287-81AA-46CA-8CB3-53A7F831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9638FF8-C1E4-4B17-83BF-87DD6B1C203A}" type="datetime1">
              <a:rPr lang="en-GB" noProof="0" smtClean="0"/>
              <a:t>21/03/2025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1BA4AA-02C9-459E-9362-3DA60E3B5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A2C8F-DBB4-4235-A67E-FB4039D9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6839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ACAA5-F8E7-46E9-8BA7-A510948B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8D55AB-162F-41E1-92EA-78CFBA58556C}" type="datetime1">
              <a:rPr lang="en-GB" noProof="0" smtClean="0"/>
              <a:t>21/03/2025</a:t>
            </a:fld>
            <a:endParaRPr lang="en-GB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F2DEE8-5654-4DCA-A8D0-D883E52B6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179A5-4329-4057-9DEB-5B6E3AD1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2179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1DA80-336B-4DBB-91A1-6E3E4B3C2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0D456-F0A3-4789-A310-A23F01B2EC0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A8B05-7071-44D4-80F7-3E8191C9A49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8562E-E6F1-449B-909C-98426BA8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7EE2B0-1855-4554-A66F-5F6294FEA40F}" type="datetime1">
              <a:rPr lang="en-GB" noProof="0" smtClean="0"/>
              <a:t>21/03/2025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B47A9A-FB08-407B-A73A-0AC513F0F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F841F-796A-4FE6-B5E0-C8A49867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898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D474D-6779-4C23-BD3C-82F5DC3E3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21096C-E430-49C7-A801-21C0BD95DC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4828F-334F-4A50-850D-10684F24527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3293F4-2B70-4BB5-A982-219E4133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FC7731B-A4B6-4E5F-A2C6-741933B2A734}" type="datetime1">
              <a:rPr lang="en-GB" noProof="0" smtClean="0"/>
              <a:t>21/03/2025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9A86F-B378-4759-B50E-2E0BFAE6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95BDC-FC58-4638-AA59-A3DA9931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90833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47D73-EDDA-49A6-BA12-1CA980DA9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9B82E-4CA1-47A5-B133-FBD4D8A8398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A267F-D142-4D04-9F03-6CB099E6F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A7EB1F-2CD4-4980-9972-FC789747793F}" type="datetime1">
              <a:rPr lang="en-GB" noProof="0" smtClean="0"/>
              <a:t>21/03/2025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127CA-154D-4E90-B776-A2EE71F78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F0BA5-F4EE-4282-B111-76B869BE2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6740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56E92A-52E0-4710-BDEF-0A15346854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A240E1-5EB0-47FD-AA37-BF945D136CC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14243-F1E4-487A-ABEC-30516A01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9B7C8B-22DC-40E3-A258-9F0368522948}" type="datetime1">
              <a:rPr lang="en-GB" noProof="0" smtClean="0"/>
              <a:t>21/03/2025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58244-98FD-472D-AB8C-075F71C10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98D5A-820D-4519-967F-33320971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024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80BC3B-525F-4038-9330-0729879F9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29186-93D7-46FA-AE02-36D942604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F1CEB-0530-4996-BAEF-2E6A04DAD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5FCB083-E03F-48DC-9F00-148E3F90DBDB}" type="datetime1">
              <a:rPr lang="en-GB" noProof="0" smtClean="0"/>
              <a:t>21/03/2025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CFF3D-7353-4B4D-9E75-FA835E06E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2C8D6-8B0B-4982-9EE4-AA823C69C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6AF1B4E-90EC-4A51-B6E5-B702C054ECB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1060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3.svg"/><Relationship Id="rId4" Type="http://schemas.openxmlformats.org/officeDocument/2006/relationships/image" Target="../media/image10.svg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hyperlink" Target="https://doi-org.ezproxy.kingston.ac.uk/10.1177/13623613221145377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80/01930826.2023.2201724" TargetMode="External"/><Relationship Id="rId5" Type="http://schemas.openxmlformats.org/officeDocument/2006/relationships/hyperlink" Target="https://doi-org.ezproxy.kingston.ac.uk/10.1002/dys.1766" TargetMode="External"/><Relationship Id="rId4" Type="http://schemas.openxmlformats.org/officeDocument/2006/relationships/hyperlink" Target="https://doi.org/10.1017/iop.2022.101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2.svg"/><Relationship Id="rId4" Type="http://schemas.openxmlformats.org/officeDocument/2006/relationships/image" Target="../media/image8.sv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1AC0E-7195-4ACF-AA0A-5E2923A98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295" y="4652131"/>
            <a:ext cx="7331440" cy="1363215"/>
          </a:xfrm>
        </p:spPr>
        <p:txBody>
          <a:bodyPr rtlCol="0" anchor="t">
            <a:noAutofit/>
          </a:bodyPr>
          <a:lstStyle/>
          <a:p>
            <a:pPr algn="l" rtl="0"/>
            <a:r>
              <a:rPr lang="en-GB" sz="3200" dirty="0">
                <a:latin typeface="Franklin Gothic Book" panose="020B0503020102020204" pitchFamily="34" charset="0"/>
                <a:cs typeface="Segoe UI" panose="020B0502040204020203" pitchFamily="34" charset="0"/>
              </a:rPr>
              <a:t>How can we prevent interview tests disadvantaging neurodivergent participants?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4253EE-4FA2-4843-BE27-C7D5B08FF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4295" y="3942973"/>
            <a:ext cx="5609219" cy="576738"/>
          </a:xfrm>
        </p:spPr>
        <p:txBody>
          <a:bodyPr rtlCol="0" anchor="b">
            <a:noAutofit/>
          </a:bodyPr>
          <a:lstStyle/>
          <a:p>
            <a:pPr algn="l" rtl="0"/>
            <a:r>
              <a:rPr lang="en-GB" sz="4000" dirty="0">
                <a:latin typeface="Franklin Gothic Book" panose="020B0503020102020204" pitchFamily="34" charset="0"/>
              </a:rPr>
              <a:t>To test or not to test…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BA87361-6D30-46E4-834B-719CF5905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8332"/>
            <a:ext cx="3564638" cy="4569668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89DB1C0-FEEC-4CB6-88B2-F9C5562E0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574" y="0"/>
            <a:ext cx="3913632" cy="2285234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phic 8" descr="Open Book">
            <a:extLst>
              <a:ext uri="{FF2B5EF4-FFF2-40B4-BE49-F238E27FC236}">
                <a16:creationId xmlns:a16="http://schemas.microsoft.com/office/drawing/2014/main" id="{93E427C7-0218-4592-82DA-2431E4BF8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85250" y="164573"/>
            <a:ext cx="1636279" cy="1636279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117" y="6159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8163D1C-ED91-4D5F-A33B-CF1256B27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7709" y="780500"/>
            <a:ext cx="2852928" cy="285292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hat">
            <a:extLst>
              <a:ext uri="{FF2B5EF4-FFF2-40B4-BE49-F238E27FC236}">
                <a16:creationId xmlns:a16="http://schemas.microsoft.com/office/drawing/2014/main" id="{EB71843F-0A0B-4317-B205-4B0A0B97C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80302" y="1293093"/>
            <a:ext cx="1827742" cy="1827742"/>
          </a:xfrm>
          <a:prstGeom prst="rect">
            <a:avLst/>
          </a:prstGeom>
        </p:spPr>
      </p:pic>
      <p:pic>
        <p:nvPicPr>
          <p:cNvPr id="7" name="Graphic 6" descr="Blackboard">
            <a:extLst>
              <a:ext uri="{FF2B5EF4-FFF2-40B4-BE49-F238E27FC236}">
                <a16:creationId xmlns:a16="http://schemas.microsoft.com/office/drawing/2014/main" id="{2696A1A4-8E43-47F6-A6DC-A9ADAB053D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0924" y="3621724"/>
            <a:ext cx="2594886" cy="2594886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1103AB2-C090-458F-B752-294F23AFA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1"/>
            <a:ext cx="3439432" cy="3785157"/>
          </a:xfrm>
          <a:custGeom>
            <a:avLst/>
            <a:gdLst>
              <a:gd name="connsiteX0" fmla="*/ 198262 w 3439432"/>
              <a:gd name="connsiteY0" fmla="*/ 0 h 3785157"/>
              <a:gd name="connsiteX1" fmla="*/ 3439432 w 3439432"/>
              <a:gd name="connsiteY1" fmla="*/ 0 h 3785157"/>
              <a:gd name="connsiteX2" fmla="*/ 3439432 w 3439432"/>
              <a:gd name="connsiteY2" fmla="*/ 3697836 h 3785157"/>
              <a:gd name="connsiteX3" fmla="*/ 3318024 w 3439432"/>
              <a:gd name="connsiteY3" fmla="*/ 3729054 h 3785157"/>
              <a:gd name="connsiteX4" fmla="*/ 2761488 w 3439432"/>
              <a:gd name="connsiteY4" fmla="*/ 3785157 h 3785157"/>
              <a:gd name="connsiteX5" fmla="*/ 0 w 3439432"/>
              <a:gd name="connsiteY5" fmla="*/ 1023669 h 3785157"/>
              <a:gd name="connsiteX6" fmla="*/ 124151 w 3439432"/>
              <a:gd name="connsiteY6" fmla="*/ 202487 h 37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785157">
                <a:moveTo>
                  <a:pt x="198262" y="0"/>
                </a:moveTo>
                <a:lnTo>
                  <a:pt x="3439432" y="0"/>
                </a:lnTo>
                <a:lnTo>
                  <a:pt x="3439432" y="3697836"/>
                </a:lnTo>
                <a:lnTo>
                  <a:pt x="3318024" y="3729054"/>
                </a:lnTo>
                <a:cubicBezTo>
                  <a:pt x="3138258" y="3765839"/>
                  <a:pt x="2952129" y="3785157"/>
                  <a:pt x="2761488" y="3785157"/>
                </a:cubicBezTo>
                <a:cubicBezTo>
                  <a:pt x="1236360" y="3785157"/>
                  <a:pt x="0" y="2548797"/>
                  <a:pt x="0" y="1023669"/>
                </a:cubicBezTo>
                <a:cubicBezTo>
                  <a:pt x="0" y="737708"/>
                  <a:pt x="43466" y="461898"/>
                  <a:pt x="124151" y="20248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3D471F3-782A-4BA1-9CAB-FF5CDF0A7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8761" y="-4332"/>
            <a:ext cx="3273238" cy="3618965"/>
          </a:xfrm>
          <a:custGeom>
            <a:avLst/>
            <a:gdLst>
              <a:gd name="connsiteX0" fmla="*/ 210437 w 3273238"/>
              <a:gd name="connsiteY0" fmla="*/ 0 h 3618965"/>
              <a:gd name="connsiteX1" fmla="*/ 3273238 w 3273238"/>
              <a:gd name="connsiteY1" fmla="*/ 0 h 3618965"/>
              <a:gd name="connsiteX2" fmla="*/ 3273238 w 3273238"/>
              <a:gd name="connsiteY2" fmla="*/ 3526409 h 3618965"/>
              <a:gd name="connsiteX3" fmla="*/ 3118338 w 3273238"/>
              <a:gd name="connsiteY3" fmla="*/ 3566238 h 3618965"/>
              <a:gd name="connsiteX4" fmla="*/ 2595295 w 3273238"/>
              <a:gd name="connsiteY4" fmla="*/ 3618965 h 3618965"/>
              <a:gd name="connsiteX5" fmla="*/ 0 w 3273238"/>
              <a:gd name="connsiteY5" fmla="*/ 1023670 h 3618965"/>
              <a:gd name="connsiteX6" fmla="*/ 203951 w 3273238"/>
              <a:gd name="connsiteY6" fmla="*/ 13464 h 361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618965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 descr="Books on Shelf">
            <a:extLst>
              <a:ext uri="{FF2B5EF4-FFF2-40B4-BE49-F238E27FC236}">
                <a16:creationId xmlns:a16="http://schemas.microsoft.com/office/drawing/2014/main" id="{18A239E6-97C0-4A74-8E7A-C9FD39A8C9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25024" y="327889"/>
            <a:ext cx="2260711" cy="226071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4A933D8-C9F7-B0E0-E4B9-BF48B1E9CD59}"/>
              </a:ext>
            </a:extLst>
          </p:cNvPr>
          <p:cNvSpPr txBox="1">
            <a:spLocks/>
          </p:cNvSpPr>
          <p:nvPr/>
        </p:nvSpPr>
        <p:spPr>
          <a:xfrm>
            <a:off x="8180725" y="6408181"/>
            <a:ext cx="4011275" cy="2438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dirty="0">
                <a:latin typeface="Franklin Gothic Book" panose="020B0503020102020204" pitchFamily="34" charset="0"/>
                <a:cs typeface="Segoe UI" panose="020B0502040204020203" pitchFamily="34" charset="0"/>
              </a:rPr>
              <a:t>Chloe Starling – Kingston University - 2025</a:t>
            </a:r>
          </a:p>
        </p:txBody>
      </p:sp>
    </p:spTree>
    <p:extLst>
      <p:ext uri="{BB962C8B-B14F-4D97-AF65-F5344CB8AC3E}">
        <p14:creationId xmlns:p14="http://schemas.microsoft.com/office/powerpoint/2010/main" val="322398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E5079-B185-4DE0-AF2C-AE4B7709F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533" y="194089"/>
            <a:ext cx="9534452" cy="903210"/>
          </a:xfrm>
        </p:spPr>
        <p:txBody>
          <a:bodyPr rtlCol="0" anchor="ctr">
            <a:normAutofit fontScale="90000"/>
          </a:bodyPr>
          <a:lstStyle/>
          <a:p>
            <a:pPr rtl="0"/>
            <a:r>
              <a:rPr lang="en-GB" dirty="0">
                <a:latin typeface="Franklin Gothic Book" panose="020B0503020102020204" pitchFamily="34" charset="0"/>
                <a:cs typeface="Segoe UI" panose="020B0502040204020203" pitchFamily="34" charset="0"/>
              </a:rPr>
              <a:t>What to consider when testing applicants?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4E0E8-07C8-4A23-99E2-20D6DFD6F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813" y="1513299"/>
            <a:ext cx="7200685" cy="47587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rtl="0">
              <a:lnSpc>
                <a:spcPct val="250000"/>
              </a:lnSpc>
              <a:buNone/>
            </a:pPr>
            <a:r>
              <a:rPr lang="en-GB" sz="3600" dirty="0">
                <a:latin typeface="Segoe UI" panose="020B0502040204020203" pitchFamily="34" charset="0"/>
                <a:cs typeface="Segoe UI" panose="020B0502040204020203" pitchFamily="34" charset="0"/>
              </a:rPr>
              <a:t>Test design,</a:t>
            </a:r>
          </a:p>
          <a:p>
            <a:pPr marL="0" indent="0" rtl="0">
              <a:lnSpc>
                <a:spcPct val="250000"/>
              </a:lnSpc>
              <a:buNone/>
            </a:pPr>
            <a:r>
              <a:rPr lang="en-GB" sz="3600" dirty="0">
                <a:latin typeface="Segoe UI" panose="020B0502040204020203" pitchFamily="34" charset="0"/>
                <a:cs typeface="Segoe UI" panose="020B0502040204020203" pitchFamily="34" charset="0"/>
              </a:rPr>
              <a:t>Communication,</a:t>
            </a:r>
          </a:p>
          <a:p>
            <a:pPr marL="0" indent="0" rtl="0">
              <a:lnSpc>
                <a:spcPct val="250000"/>
              </a:lnSpc>
              <a:buNone/>
            </a:pPr>
            <a:r>
              <a:rPr lang="en-GB" sz="3600" dirty="0">
                <a:latin typeface="Segoe UI" panose="020B0502040204020203" pitchFamily="34" charset="0"/>
                <a:cs typeface="Segoe UI" panose="020B0502040204020203" pitchFamily="34" charset="0"/>
              </a:rPr>
              <a:t>Reflection.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17062073-5027-4AA3-AB16-4D2C8C505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  <p:pic>
        <p:nvPicPr>
          <p:cNvPr id="5" name="Graphic 4" descr="Blackboard">
            <a:extLst>
              <a:ext uri="{FF2B5EF4-FFF2-40B4-BE49-F238E27FC236}">
                <a16:creationId xmlns:a16="http://schemas.microsoft.com/office/drawing/2014/main" id="{4732438C-0E08-A649-0053-793E143009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533" y="4877949"/>
            <a:ext cx="1097280" cy="1097280"/>
          </a:xfrm>
          <a:prstGeom prst="rect">
            <a:avLst/>
          </a:prstGeom>
        </p:spPr>
      </p:pic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82142780-3823-B64C-E774-9CD4C08580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533" y="3384989"/>
            <a:ext cx="1097280" cy="1097280"/>
          </a:xfrm>
          <a:prstGeom prst="rect">
            <a:avLst/>
          </a:prstGeom>
        </p:spPr>
      </p:pic>
      <p:pic>
        <p:nvPicPr>
          <p:cNvPr id="7" name="Graphic 6" descr="Open Book">
            <a:extLst>
              <a:ext uri="{FF2B5EF4-FFF2-40B4-BE49-F238E27FC236}">
                <a16:creationId xmlns:a16="http://schemas.microsoft.com/office/drawing/2014/main" id="{AA7C81D5-A421-7DD3-A027-A967E642F9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5533" y="1871709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3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9B4E-C292-45AA-8116-56270304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910" y="252660"/>
            <a:ext cx="5406902" cy="827105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>
                <a:latin typeface="Franklin Gothic Book" panose="020B0503020102020204" pitchFamily="34" charset="0"/>
                <a:cs typeface="Segoe UI" panose="020B0502040204020203" pitchFamily="34" charset="0"/>
              </a:rPr>
              <a:t>Test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515" y="1502135"/>
            <a:ext cx="6103833" cy="52253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Is the test needed? Will it accurately test competencies?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Is the test efficient? Does it require skills that do not need to be assessed?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Are the instructions for the test clear and concise?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For written tests, are these hand-written or taken on a device?</a:t>
            </a:r>
          </a:p>
          <a:p>
            <a:pPr marL="0" indent="0" rtl="0">
              <a:buNone/>
            </a:pPr>
            <a:endParaRPr lang="en-GB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5127EDA-5861-47AB-8729-620CFC7DA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59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F6D58-1A39-41ED-99F7-0CE9F03B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242" y="244023"/>
            <a:ext cx="9138313" cy="868047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>
                <a:latin typeface="Franklin Gothic Book" panose="020B0503020102020204" pitchFamily="34" charset="0"/>
                <a:cs typeface="Segoe UI" panose="020B0502040204020203" pitchFamily="34" charset="0"/>
              </a:rPr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933A4-33C5-4102-BBB0-9B15EFF2F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242" y="1684384"/>
            <a:ext cx="6444049" cy="49821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How is the test communicated to participants?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What is the level of transparency of the test’s design? 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How are participants informed that they could request accommodations? 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Can participants request to take the test before or after the interview?</a:t>
            </a:r>
          </a:p>
          <a:p>
            <a:pPr rtl="0"/>
            <a:endParaRPr lang="en-GB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rtl="0"/>
            <a:endParaRPr lang="en-GB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rtl="0"/>
            <a:endParaRPr lang="en-GB" sz="2000" dirty="0">
              <a:latin typeface="Franklin Gothic Book" panose="020B0503020102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90430A8-7125-464C-98BA-3409573D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09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2470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48CF1-C72A-4313-8FC7-BF6DD4642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93" y="162036"/>
            <a:ext cx="6937524" cy="921325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>
                <a:latin typeface="Franklin Gothic Book" panose="020B0503020102020204" pitchFamily="34" charset="0"/>
                <a:cs typeface="Segoe UI" panose="020B0502040204020203" pitchFamily="34" charset="0"/>
              </a:rPr>
              <a:t>Reflection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56D755-2374-40B4-B692-603C5E927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94" y="1463044"/>
            <a:ext cx="6570408" cy="504533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How are participants communicated to post-interview?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Do you give an opportunity for participants to give feedback on the interview experience?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How are anxieties over </a:t>
            </a:r>
            <a:r>
              <a:rPr lang="en-GB">
                <a:latin typeface="Segoe UI" panose="020B0502040204020203" pitchFamily="34" charset="0"/>
                <a:cs typeface="Segoe UI" panose="020B0502040204020203" pitchFamily="34" charset="0"/>
              </a:rPr>
              <a:t>giving feedback elevated</a:t>
            </a: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? 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How can any feedback be used in future recruitment processes? </a:t>
            </a:r>
          </a:p>
          <a:p>
            <a:pPr rtl="0"/>
            <a:endParaRPr lang="en-GB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6C7BDF7-D7AC-4209-A6A9-11B953F88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92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CEF4-01D3-4AF7-9E84-F43030ACA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81" y="196800"/>
            <a:ext cx="10507708" cy="807675"/>
          </a:xfrm>
        </p:spPr>
        <p:txBody>
          <a:bodyPr rtlCol="0" anchor="ctr">
            <a:normAutofit fontScale="90000"/>
          </a:bodyPr>
          <a:lstStyle/>
          <a:p>
            <a:pPr rtl="0"/>
            <a:r>
              <a:rPr lang="en-GB" dirty="0">
                <a:latin typeface="Franklin Gothic Book" panose="020B0503020102020204" pitchFamily="34" charset="0"/>
                <a:cs typeface="Segoe UI" panose="020B0502040204020203" pitchFamily="34" charset="0"/>
              </a:rPr>
              <a:t>Interesting research and first-hand accounts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FD88C-EC41-4850-9D1D-676D6AEE0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1" y="939927"/>
            <a:ext cx="11712565" cy="5815875"/>
          </a:xfrm>
          <a:solidFill>
            <a:schemeClr val="accent5">
              <a:lumMod val="20000"/>
              <a:lumOff val="80000"/>
              <a:alpha val="26000"/>
            </a:schemeClr>
          </a:solidFill>
          <a:ln w="41275" cmpd="dbl">
            <a:solidFill>
              <a:schemeClr val="bg1"/>
            </a:solidFill>
          </a:ln>
        </p:spPr>
        <p:txBody>
          <a:bodyPr vert="horz" lIns="91440" tIns="45720" rIns="91440" bIns="45720" rtlCol="0" anchor="ctr" anchorCtr="1">
            <a:noAutofit/>
          </a:bodyPr>
          <a:lstStyle/>
          <a:p>
            <a:pPr marL="0" indent="0" rtl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None/>
            </a:pPr>
            <a:endParaRPr lang="en-GB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Davies, J., Heasman, B., Livesey, A., Walker, A., Pellicano, E., &amp; Remington, A. (2023) ‘Access to employment: A comparison of autistic, neurodivergent and neurotypical adults’ experiences of hiring processes in the United Kingdom’, </a:t>
            </a:r>
            <a:r>
              <a:rPr lang="en-GB" sz="2000" i="1" dirty="0">
                <a:latin typeface="Segoe UI" panose="020B0502040204020203" pitchFamily="34" charset="0"/>
                <a:cs typeface="Segoe UI" panose="020B0502040204020203" pitchFamily="34" charset="0"/>
              </a:rPr>
              <a:t>Autism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, 27(6), pp. 1746-1763. 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https://doi-org.ezproxy.kingston.ac.uk/10.1177/13623613221145377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indent="0" rtl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Kidwell, K. E., Clancy, R. L., &amp; Fisher, G. G. (2023) ‘The devil you know versus the devil you don’t: Disclosure versus masking in the workplace’, </a:t>
            </a:r>
            <a:r>
              <a:rPr lang="en-GB" sz="2000" i="1" dirty="0">
                <a:latin typeface="Segoe UI" panose="020B0502040204020203" pitchFamily="34" charset="0"/>
                <a:cs typeface="Segoe UI" panose="020B0502040204020203" pitchFamily="34" charset="0"/>
              </a:rPr>
              <a:t>Industrial and Organizational Psychology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, 16(1), pp. 55-60. 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https://doi.org/10.1017/iop.2022.101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indent="0" rtl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-GB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Piotrowska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, B., &amp; Barratt, J. (2024) ‘Investigating low intelligence stereotype threat in adults with developmental dyslexia’, </a:t>
            </a:r>
            <a:r>
              <a:rPr lang="en-GB" sz="2000" i="1" dirty="0">
                <a:latin typeface="Segoe UI" panose="020B0502040204020203" pitchFamily="34" charset="0"/>
                <a:cs typeface="Segoe UI" panose="020B0502040204020203" pitchFamily="34" charset="0"/>
              </a:rPr>
              <a:t>Dyslexia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, 30(2), e1766. 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  <a:hlinkClick r:id="rId5"/>
              </a:rPr>
              <a:t>https://doi-org.ezproxy.kingston.ac.uk/10.1002/dys.1766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indent="0" rtl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-GB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Pionke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, J. (2023) ‘The Interview Process and People With Disabilities’, </a:t>
            </a:r>
            <a:r>
              <a:rPr lang="en-GB" sz="2000" i="1" dirty="0">
                <a:latin typeface="Segoe UI" panose="020B0502040204020203" pitchFamily="34" charset="0"/>
                <a:cs typeface="Segoe UI" panose="020B0502040204020203" pitchFamily="34" charset="0"/>
              </a:rPr>
              <a:t>Journal of Library Administration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, 63(4), 587–593. 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  <a:hlinkClick r:id="rId6"/>
              </a:rPr>
              <a:t>https://doi.org/10.1080/01930826.2023.2201724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indent="0" rtl="0">
              <a:lnSpc>
                <a:spcPct val="100000"/>
              </a:lnSpc>
              <a:buNone/>
            </a:pP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84A409A-26BF-476C-858A-CFA0EBFAB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72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 descr="Books on Shelf">
            <a:extLst>
              <a:ext uri="{FF2B5EF4-FFF2-40B4-BE49-F238E27FC236}">
                <a16:creationId xmlns:a16="http://schemas.microsoft.com/office/drawing/2014/main" id="{18A239E6-97C0-4A74-8E7A-C9FD39A8C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4402" y="1113730"/>
            <a:ext cx="2659472" cy="2659472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FDA47BC-3069-47F5-8257-24B3B1F76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29276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 descr="Chat">
            <a:extLst>
              <a:ext uri="{FF2B5EF4-FFF2-40B4-BE49-F238E27FC236}">
                <a16:creationId xmlns:a16="http://schemas.microsoft.com/office/drawing/2014/main" id="{EB71843F-0A0B-4317-B205-4B0A0B97C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0143" y="983211"/>
            <a:ext cx="2646677" cy="2646677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42B920A-73AD-402A-8EEF-B88E1A939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7686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Blackboard">
            <a:extLst>
              <a:ext uri="{FF2B5EF4-FFF2-40B4-BE49-F238E27FC236}">
                <a16:creationId xmlns:a16="http://schemas.microsoft.com/office/drawing/2014/main" id="{2696A1A4-8E43-47F6-A6DC-A9ADAB053D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56859" y="982364"/>
            <a:ext cx="2648371" cy="2648371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0C9EB70-BC82-414A-BF8D-AD7FC6727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6096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 descr="Open Book">
            <a:extLst>
              <a:ext uri="{FF2B5EF4-FFF2-40B4-BE49-F238E27FC236}">
                <a16:creationId xmlns:a16="http://schemas.microsoft.com/office/drawing/2014/main" id="{93E427C7-0218-4592-82DA-2431E4BF87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6492" y="981516"/>
            <a:ext cx="2648372" cy="264837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AE95D8F-9825-4222-8846-E3461598C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61AC0E-7195-4ACF-AA0A-5E2923A98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073" y="4808244"/>
            <a:ext cx="11139854" cy="930447"/>
          </a:xfrm>
        </p:spPr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FFFF"/>
                </a:solidFill>
                <a:latin typeface="Franklin Gothic Book" panose="020B0503020102020204" pitchFamily="34" charset="0"/>
                <a:cs typeface="Segoe UI" panose="020B0502040204020203" pitchFamily="34" charset="0"/>
              </a:rPr>
              <a:t>Any Questions?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217665F-0036-444A-8D4A-33AF36A36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96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8501_TF44781794_Win32" id="{FA01019B-E02E-4EC8-A7D9-9F7033374760}" vid="{24297DD9-1888-45CA-AEB8-5E886817C3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Research presentation</Template>
  <TotalTime>377</TotalTime>
  <Words>406</Words>
  <Application>Microsoft Office PowerPoint</Application>
  <PresentationFormat>Widescreen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Franklin Gothic Book</vt:lpstr>
      <vt:lpstr>Segoe UI</vt:lpstr>
      <vt:lpstr>Office Theme</vt:lpstr>
      <vt:lpstr>How can we prevent interview tests disadvantaging neurodivergent participants?</vt:lpstr>
      <vt:lpstr>What to consider when testing applicants?</vt:lpstr>
      <vt:lpstr>Test design</vt:lpstr>
      <vt:lpstr>Communication</vt:lpstr>
      <vt:lpstr>Reflection</vt:lpstr>
      <vt:lpstr>Interesting research and first-hand accounts</vt:lpstr>
      <vt:lpstr>Any Questions?</vt:lpstr>
    </vt:vector>
  </TitlesOfParts>
  <Company>Kingston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Starling, Chloe E</dc:creator>
  <cp:lastModifiedBy>Maria King</cp:lastModifiedBy>
  <cp:revision>2</cp:revision>
  <dcterms:created xsi:type="dcterms:W3CDTF">2025-03-11T11:36:13Z</dcterms:created>
  <dcterms:modified xsi:type="dcterms:W3CDTF">2025-03-21T08:54:10Z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e1b534-098f-4ac8-9223-69712ddf82de_Enabled">
    <vt:lpwstr>true</vt:lpwstr>
  </property>
  <property fmtid="{D5CDD505-2E9C-101B-9397-08002B2CF9AE}" pid="3" name="MSIP_Label_55e1b534-098f-4ac8-9223-69712ddf82de_SetDate">
    <vt:lpwstr>2025-03-11T11:39:07Z</vt:lpwstr>
  </property>
  <property fmtid="{D5CDD505-2E9C-101B-9397-08002B2CF9AE}" pid="4" name="MSIP_Label_55e1b534-098f-4ac8-9223-69712ddf82de_Method">
    <vt:lpwstr>Standard</vt:lpwstr>
  </property>
  <property fmtid="{D5CDD505-2E9C-101B-9397-08002B2CF9AE}" pid="5" name="MSIP_Label_55e1b534-098f-4ac8-9223-69712ddf82de_Name">
    <vt:lpwstr>Public Document</vt:lpwstr>
  </property>
  <property fmtid="{D5CDD505-2E9C-101B-9397-08002B2CF9AE}" pid="6" name="MSIP_Label_55e1b534-098f-4ac8-9223-69712ddf82de_SiteId">
    <vt:lpwstr>c9ef029c-18cf-4016-86d3-93cf8e94ff94</vt:lpwstr>
  </property>
  <property fmtid="{D5CDD505-2E9C-101B-9397-08002B2CF9AE}" pid="7" name="MSIP_Label_55e1b534-098f-4ac8-9223-69712ddf82de_ActionId">
    <vt:lpwstr>3c68520a-cff8-4345-a19b-b2f1f082cc7d</vt:lpwstr>
  </property>
  <property fmtid="{D5CDD505-2E9C-101B-9397-08002B2CF9AE}" pid="8" name="MSIP_Label_55e1b534-098f-4ac8-9223-69712ddf82de_ContentBits">
    <vt:lpwstr>0</vt:lpwstr>
  </property>
</Properties>
</file>