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1"/>
  </p:sldMasterIdLst>
  <p:notesMasterIdLst>
    <p:notesMasterId r:id="rId17"/>
  </p:notesMasterIdLst>
  <p:sldIdLst>
    <p:sldId id="256" r:id="rId2"/>
    <p:sldId id="271" r:id="rId3"/>
    <p:sldId id="274" r:id="rId4"/>
    <p:sldId id="272" r:id="rId5"/>
    <p:sldId id="260" r:id="rId6"/>
    <p:sldId id="258" r:id="rId7"/>
    <p:sldId id="278" r:id="rId8"/>
    <p:sldId id="275" r:id="rId9"/>
    <p:sldId id="281" r:id="rId10"/>
    <p:sldId id="277" r:id="rId11"/>
    <p:sldId id="283" r:id="rId12"/>
    <p:sldId id="285" r:id="rId13"/>
    <p:sldId id="266" r:id="rId14"/>
    <p:sldId id="279" r:id="rId15"/>
    <p:sldId id="282" r:id="rId16"/>
  </p:sldIdLst>
  <p:sldSz cx="12192000" cy="6858000"/>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2680" autoAdjust="0"/>
  </p:normalViewPr>
  <p:slideViewPr>
    <p:cSldViewPr snapToGrid="0">
      <p:cViewPr varScale="1">
        <p:scale>
          <a:sx n="80" d="100"/>
          <a:sy n="80" d="100"/>
        </p:scale>
        <p:origin x="175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A4D442EC-FE17-4C8A-A348-AB1DDECA6A4D}" type="datetimeFigureOut">
              <a:rPr lang="en-GB" smtClean="0"/>
              <a:t>21/03/2025</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1CC993B9-CDA3-440F-830C-B92F5A7FAF12}" type="slidenum">
              <a:rPr lang="en-GB" smtClean="0"/>
              <a:t>‹#›</a:t>
            </a:fld>
            <a:endParaRPr lang="en-GB"/>
          </a:p>
        </p:txBody>
      </p:sp>
    </p:spTree>
    <p:extLst>
      <p:ext uri="{BB962C8B-B14F-4D97-AF65-F5344CB8AC3E}">
        <p14:creationId xmlns:p14="http://schemas.microsoft.com/office/powerpoint/2010/main" val="16956477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CC993B9-CDA3-440F-830C-B92F5A7FAF12}" type="slidenum">
              <a:rPr lang="en-GB" smtClean="0"/>
              <a:t>1</a:t>
            </a:fld>
            <a:endParaRPr lang="en-GB"/>
          </a:p>
        </p:txBody>
      </p:sp>
    </p:spTree>
    <p:extLst>
      <p:ext uri="{BB962C8B-B14F-4D97-AF65-F5344CB8AC3E}">
        <p14:creationId xmlns:p14="http://schemas.microsoft.com/office/powerpoint/2010/main" val="25089566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233F0F-8449-68FB-1C79-0DAC50B882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09833F-E1F4-57AC-A296-4E74975E25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2825FD-D1F9-4871-498A-771846097ED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6BFB134-88A4-225E-48C8-D4E4241C613C}"/>
              </a:ext>
            </a:extLst>
          </p:cNvPr>
          <p:cNvSpPr>
            <a:spLocks noGrp="1"/>
          </p:cNvSpPr>
          <p:nvPr>
            <p:ph type="sldNum" sz="quarter" idx="5"/>
          </p:nvPr>
        </p:nvSpPr>
        <p:spPr/>
        <p:txBody>
          <a:bodyPr/>
          <a:lstStyle/>
          <a:p>
            <a:fld id="{1CC993B9-CDA3-440F-830C-B92F5A7FAF12}" type="slidenum">
              <a:rPr lang="en-GB" smtClean="0"/>
              <a:t>2</a:t>
            </a:fld>
            <a:endParaRPr lang="en-GB"/>
          </a:p>
        </p:txBody>
      </p:sp>
    </p:spTree>
    <p:extLst>
      <p:ext uri="{BB962C8B-B14F-4D97-AF65-F5344CB8AC3E}">
        <p14:creationId xmlns:p14="http://schemas.microsoft.com/office/powerpoint/2010/main" val="29474941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7E5556-CC4A-3DC1-A9E2-A42C30FC03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ED7D62-7EF5-5AA8-10BB-8983104039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1A1C65-2FF8-A172-56B3-EE84714CA150}"/>
              </a:ext>
            </a:extLst>
          </p:cNvPr>
          <p:cNvSpPr>
            <a:spLocks noGrp="1"/>
          </p:cNvSpPr>
          <p:nvPr>
            <p:ph type="body" idx="1"/>
          </p:nvPr>
        </p:nvSpPr>
        <p:spPr/>
        <p:txBody>
          <a:bodyPr/>
          <a:lstStyle/>
          <a:p>
            <a:pPr marL="0" indent="0">
              <a:buFontTx/>
              <a:buNone/>
            </a:pP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3D9DFADE-DADF-D9F6-BA58-1E8FC5237D56}"/>
              </a:ext>
            </a:extLst>
          </p:cNvPr>
          <p:cNvSpPr>
            <a:spLocks noGrp="1"/>
          </p:cNvSpPr>
          <p:nvPr>
            <p:ph type="sldNum" sz="quarter" idx="5"/>
          </p:nvPr>
        </p:nvSpPr>
        <p:spPr/>
        <p:txBody>
          <a:bodyPr/>
          <a:lstStyle/>
          <a:p>
            <a:fld id="{1CC993B9-CDA3-440F-830C-B92F5A7FAF12}" type="slidenum">
              <a:rPr lang="en-GB" smtClean="0"/>
              <a:t>3</a:t>
            </a:fld>
            <a:endParaRPr lang="en-GB"/>
          </a:p>
        </p:txBody>
      </p:sp>
    </p:spTree>
    <p:extLst>
      <p:ext uri="{BB962C8B-B14F-4D97-AF65-F5344CB8AC3E}">
        <p14:creationId xmlns:p14="http://schemas.microsoft.com/office/powerpoint/2010/main" val="7872287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F0B6AE-04BE-926E-6188-69ADAE5342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1FF129-899A-5665-F54C-1DC5C988A3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43ED31-48D5-07A3-A0D3-A4C42FEA6B25}"/>
              </a:ext>
            </a:extLst>
          </p:cNvPr>
          <p:cNvSpPr>
            <a:spLocks noGrp="1"/>
          </p:cNvSpPr>
          <p:nvPr>
            <p:ph type="body" idx="1"/>
          </p:nvPr>
        </p:nvSpPr>
        <p:spPr/>
        <p:txBody>
          <a:bodyPr/>
          <a:lstStyle/>
          <a:p>
            <a:pPr marL="0" indent="0">
              <a:buFont typeface="Arial" panose="020B0604020202020204" pitchFamily="34" charset="0"/>
              <a:buNone/>
            </a:pPr>
            <a:endParaRPr lang="en-GB" dirty="0"/>
          </a:p>
        </p:txBody>
      </p:sp>
      <p:sp>
        <p:nvSpPr>
          <p:cNvPr id="4" name="Slide Number Placeholder 3">
            <a:extLst>
              <a:ext uri="{FF2B5EF4-FFF2-40B4-BE49-F238E27FC236}">
                <a16:creationId xmlns:a16="http://schemas.microsoft.com/office/drawing/2014/main" id="{2A18862D-D34C-A485-EDF4-0E2BE8648548}"/>
              </a:ext>
            </a:extLst>
          </p:cNvPr>
          <p:cNvSpPr>
            <a:spLocks noGrp="1"/>
          </p:cNvSpPr>
          <p:nvPr>
            <p:ph type="sldNum" sz="quarter" idx="5"/>
          </p:nvPr>
        </p:nvSpPr>
        <p:spPr/>
        <p:txBody>
          <a:bodyPr/>
          <a:lstStyle/>
          <a:p>
            <a:fld id="{1CC993B9-CDA3-440F-830C-B92F5A7FAF12}" type="slidenum">
              <a:rPr lang="en-GB" smtClean="0"/>
              <a:t>4</a:t>
            </a:fld>
            <a:endParaRPr lang="en-GB"/>
          </a:p>
        </p:txBody>
      </p:sp>
    </p:spTree>
    <p:extLst>
      <p:ext uri="{BB962C8B-B14F-4D97-AF65-F5344CB8AC3E}">
        <p14:creationId xmlns:p14="http://schemas.microsoft.com/office/powerpoint/2010/main" val="33870899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dirty="0"/>
          </a:p>
        </p:txBody>
      </p:sp>
      <p:sp>
        <p:nvSpPr>
          <p:cNvPr id="4" name="Slide Number Placeholder 3"/>
          <p:cNvSpPr>
            <a:spLocks noGrp="1"/>
          </p:cNvSpPr>
          <p:nvPr>
            <p:ph type="sldNum" sz="quarter" idx="5"/>
          </p:nvPr>
        </p:nvSpPr>
        <p:spPr/>
        <p:txBody>
          <a:bodyPr/>
          <a:lstStyle/>
          <a:p>
            <a:fld id="{1CC993B9-CDA3-440F-830C-B92F5A7FAF12}" type="slidenum">
              <a:rPr lang="en-GB" smtClean="0"/>
              <a:t>5</a:t>
            </a:fld>
            <a:endParaRPr lang="en-GB"/>
          </a:p>
        </p:txBody>
      </p:sp>
    </p:spTree>
    <p:extLst>
      <p:ext uri="{BB962C8B-B14F-4D97-AF65-F5344CB8AC3E}">
        <p14:creationId xmlns:p14="http://schemas.microsoft.com/office/powerpoint/2010/main" val="40783639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800" i="1" dirty="0">
              <a:effectLst/>
              <a:latin typeface="Times New Roman" panose="02020603050405020304" pitchFamily="18" charset="0"/>
            </a:endParaRPr>
          </a:p>
          <a:p>
            <a:endParaRPr lang="en-GB" sz="1800" dirty="0">
              <a:effectLst/>
              <a:latin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CC993B9-CDA3-440F-830C-B92F5A7FAF12}" type="slidenum">
              <a:rPr lang="en-GB" smtClean="0"/>
              <a:t>6</a:t>
            </a:fld>
            <a:endParaRPr lang="en-GB"/>
          </a:p>
        </p:txBody>
      </p:sp>
    </p:spTree>
    <p:extLst>
      <p:ext uri="{BB962C8B-B14F-4D97-AF65-F5344CB8AC3E}">
        <p14:creationId xmlns:p14="http://schemas.microsoft.com/office/powerpoint/2010/main" val="5407196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A8508D-22F6-EB90-0A13-916CD56158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C24EE0-C161-55DA-77EB-2A947E26BA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94F9B1-3A78-783F-7FF2-27331982EFF2}"/>
              </a:ext>
            </a:extLst>
          </p:cNvPr>
          <p:cNvSpPr>
            <a:spLocks noGrp="1"/>
          </p:cNvSpPr>
          <p:nvPr>
            <p:ph type="body" idx="1"/>
          </p:nvPr>
        </p:nvSpPr>
        <p:spPr/>
        <p:txBody>
          <a:bodyPr/>
          <a:lstStyle/>
          <a:p>
            <a:endParaRPr lang="en-GB" sz="1800" dirty="0">
              <a:effectLst/>
              <a:latin typeface="Times New Roman" panose="02020603050405020304" pitchFamily="18" charset="0"/>
              <a:ea typeface="Aptos" panose="020B0004020202020204" pitchFamily="34" charset="0"/>
            </a:endParaRPr>
          </a:p>
          <a:p>
            <a:endParaRPr lang="en-GB" sz="1800" dirty="0">
              <a:effectLst/>
              <a:latin typeface="Times New Roman" panose="02020603050405020304" pitchFamily="18" charset="0"/>
              <a:ea typeface="Aptos" panose="020B0004020202020204" pitchFamily="34" charset="0"/>
            </a:endParaRPr>
          </a:p>
          <a:p>
            <a:endParaRPr lang="en-GB" sz="1800" dirty="0">
              <a:effectLst/>
              <a:latin typeface="Times New Roman" panose="02020603050405020304" pitchFamily="18" charset="0"/>
            </a:endParaRPr>
          </a:p>
          <a:p>
            <a:endParaRPr lang="en-GB" dirty="0"/>
          </a:p>
          <a:p>
            <a:endParaRPr lang="en-GB" dirty="0"/>
          </a:p>
        </p:txBody>
      </p:sp>
      <p:sp>
        <p:nvSpPr>
          <p:cNvPr id="4" name="Slide Number Placeholder 3">
            <a:extLst>
              <a:ext uri="{FF2B5EF4-FFF2-40B4-BE49-F238E27FC236}">
                <a16:creationId xmlns:a16="http://schemas.microsoft.com/office/drawing/2014/main" id="{3BD6DB4D-7229-33DC-7930-E240F1157AE7}"/>
              </a:ext>
            </a:extLst>
          </p:cNvPr>
          <p:cNvSpPr>
            <a:spLocks noGrp="1"/>
          </p:cNvSpPr>
          <p:nvPr>
            <p:ph type="sldNum" sz="quarter" idx="5"/>
          </p:nvPr>
        </p:nvSpPr>
        <p:spPr/>
        <p:txBody>
          <a:bodyPr/>
          <a:lstStyle/>
          <a:p>
            <a:fld id="{1CC993B9-CDA3-440F-830C-B92F5A7FAF12}" type="slidenum">
              <a:rPr lang="en-GB" smtClean="0"/>
              <a:t>7</a:t>
            </a:fld>
            <a:endParaRPr lang="en-GB"/>
          </a:p>
        </p:txBody>
      </p:sp>
    </p:spTree>
    <p:extLst>
      <p:ext uri="{BB962C8B-B14F-4D97-AF65-F5344CB8AC3E}">
        <p14:creationId xmlns:p14="http://schemas.microsoft.com/office/powerpoint/2010/main" val="23583122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225D96-43E0-10DB-B4E9-07AFA4E39B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9783BB-2EA5-1F17-BCD5-0C09959E25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C738A8-5FB5-CA43-5EE6-23ABF21694E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dirty="0">
              <a:effectLst/>
              <a:latin typeface="Times New Roman" panose="02020603050405020304" pitchFamily="18" charset="0"/>
              <a:ea typeface="Aptos" panose="020B0004020202020204" pitchFamily="34" charset="0"/>
              <a:cs typeface="Times New Roman" panose="02020603050405020304" pitchFamily="18" charset="0"/>
            </a:endParaRPr>
          </a:p>
          <a:p>
            <a:endParaRPr lang="en-GB" dirty="0"/>
          </a:p>
          <a:p>
            <a:endParaRPr lang="en-GB" dirty="0"/>
          </a:p>
          <a:p>
            <a:endParaRPr lang="en-GB" dirty="0"/>
          </a:p>
        </p:txBody>
      </p:sp>
      <p:sp>
        <p:nvSpPr>
          <p:cNvPr id="4" name="Slide Number Placeholder 3">
            <a:extLst>
              <a:ext uri="{FF2B5EF4-FFF2-40B4-BE49-F238E27FC236}">
                <a16:creationId xmlns:a16="http://schemas.microsoft.com/office/drawing/2014/main" id="{73610FFB-0D2A-8154-8C25-D0A6DEF62D2E}"/>
              </a:ext>
            </a:extLst>
          </p:cNvPr>
          <p:cNvSpPr>
            <a:spLocks noGrp="1"/>
          </p:cNvSpPr>
          <p:nvPr>
            <p:ph type="sldNum" sz="quarter" idx="5"/>
          </p:nvPr>
        </p:nvSpPr>
        <p:spPr/>
        <p:txBody>
          <a:bodyPr/>
          <a:lstStyle/>
          <a:p>
            <a:fld id="{1CC993B9-CDA3-440F-830C-B92F5A7FAF12}" type="slidenum">
              <a:rPr lang="en-GB" smtClean="0"/>
              <a:t>8</a:t>
            </a:fld>
            <a:endParaRPr lang="en-GB"/>
          </a:p>
        </p:txBody>
      </p:sp>
    </p:spTree>
    <p:extLst>
      <p:ext uri="{BB962C8B-B14F-4D97-AF65-F5344CB8AC3E}">
        <p14:creationId xmlns:p14="http://schemas.microsoft.com/office/powerpoint/2010/main" val="28287314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CF56CE-0B0D-A8D0-5E63-D9E1C1301E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1120FA-9D06-1BB6-AFC9-80DAC0A62E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68D327-0AD4-290E-8D99-AEEA98BAAD7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dirty="0">
              <a:effectLst/>
              <a:latin typeface="Times New Roman" panose="02020603050405020304" pitchFamily="18" charset="0"/>
              <a:ea typeface="Aptos" panose="020B0004020202020204" pitchFamily="34" charset="0"/>
              <a:cs typeface="Times New Roman" panose="02020603050405020304" pitchFamily="18" charset="0"/>
            </a:endParaRPr>
          </a:p>
          <a:p>
            <a:endParaRPr lang="en-GB" dirty="0"/>
          </a:p>
          <a:p>
            <a:endParaRPr lang="en-GB" dirty="0"/>
          </a:p>
        </p:txBody>
      </p:sp>
      <p:sp>
        <p:nvSpPr>
          <p:cNvPr id="4" name="Slide Number Placeholder 3">
            <a:extLst>
              <a:ext uri="{FF2B5EF4-FFF2-40B4-BE49-F238E27FC236}">
                <a16:creationId xmlns:a16="http://schemas.microsoft.com/office/drawing/2014/main" id="{D08E1836-DCCC-1E6D-5BF2-37BE0CCD767A}"/>
              </a:ext>
            </a:extLst>
          </p:cNvPr>
          <p:cNvSpPr>
            <a:spLocks noGrp="1"/>
          </p:cNvSpPr>
          <p:nvPr>
            <p:ph type="sldNum" sz="quarter" idx="5"/>
          </p:nvPr>
        </p:nvSpPr>
        <p:spPr/>
        <p:txBody>
          <a:bodyPr/>
          <a:lstStyle/>
          <a:p>
            <a:fld id="{1CC993B9-CDA3-440F-830C-B92F5A7FAF12}" type="slidenum">
              <a:rPr lang="en-GB" smtClean="0"/>
              <a:t>9</a:t>
            </a:fld>
            <a:endParaRPr lang="en-GB"/>
          </a:p>
        </p:txBody>
      </p:sp>
    </p:spTree>
    <p:extLst>
      <p:ext uri="{BB962C8B-B14F-4D97-AF65-F5344CB8AC3E}">
        <p14:creationId xmlns:p14="http://schemas.microsoft.com/office/powerpoint/2010/main" val="6837699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6A1C10-4132-38BC-D9F5-C772D39792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09B0F0-CD3A-8F4F-BABA-F57721EDAF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C350C8-5E09-CB2F-6F4F-52C56D3128F0}"/>
              </a:ext>
            </a:extLst>
          </p:cNvPr>
          <p:cNvSpPr>
            <a:spLocks noGrp="1"/>
          </p:cNvSpPr>
          <p:nvPr>
            <p:ph type="body" idx="1"/>
          </p:nvPr>
        </p:nvSpPr>
        <p:spPr/>
        <p:txBody>
          <a:bodyPr/>
          <a:lstStyle/>
          <a:p>
            <a:pPr>
              <a:lnSpc>
                <a:spcPct val="107000"/>
              </a:lnSpc>
              <a:spcBef>
                <a:spcPts val="800"/>
              </a:spcBef>
              <a:spcAft>
                <a:spcPts val="400"/>
              </a:spcAft>
            </a:pPr>
            <a:endParaRPr lang="en-GB" dirty="0"/>
          </a:p>
        </p:txBody>
      </p:sp>
      <p:sp>
        <p:nvSpPr>
          <p:cNvPr id="4" name="Slide Number Placeholder 3">
            <a:extLst>
              <a:ext uri="{FF2B5EF4-FFF2-40B4-BE49-F238E27FC236}">
                <a16:creationId xmlns:a16="http://schemas.microsoft.com/office/drawing/2014/main" id="{8B694F37-60FB-EBA4-9F2A-2F964DA92A82}"/>
              </a:ext>
            </a:extLst>
          </p:cNvPr>
          <p:cNvSpPr>
            <a:spLocks noGrp="1"/>
          </p:cNvSpPr>
          <p:nvPr>
            <p:ph type="sldNum" sz="quarter" idx="5"/>
          </p:nvPr>
        </p:nvSpPr>
        <p:spPr/>
        <p:txBody>
          <a:bodyPr/>
          <a:lstStyle/>
          <a:p>
            <a:fld id="{1CC993B9-CDA3-440F-830C-B92F5A7FAF12}" type="slidenum">
              <a:rPr lang="en-GB" smtClean="0"/>
              <a:t>10</a:t>
            </a:fld>
            <a:endParaRPr lang="en-GB"/>
          </a:p>
        </p:txBody>
      </p:sp>
    </p:spTree>
    <p:extLst>
      <p:ext uri="{BB962C8B-B14F-4D97-AF65-F5344CB8AC3E}">
        <p14:creationId xmlns:p14="http://schemas.microsoft.com/office/powerpoint/2010/main" val="35046693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83FED2-CF08-3FD0-A6B1-5A0CF96CF0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6D89DD-4574-F53C-B9B9-ABD46F9E75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0969B0-C7F7-7D4A-EDE5-217454F6188E}"/>
              </a:ext>
            </a:extLst>
          </p:cNvPr>
          <p:cNvSpPr>
            <a:spLocks noGrp="1"/>
          </p:cNvSpPr>
          <p:nvPr>
            <p:ph type="body" idx="1"/>
          </p:nvPr>
        </p:nvSpPr>
        <p:spPr/>
        <p:txBody>
          <a:bodyPr/>
          <a:lstStyle/>
          <a:p>
            <a:endParaRPr lang="en-GB" dirty="0"/>
          </a:p>
          <a:p>
            <a:endParaRPr lang="en-GB" dirty="0"/>
          </a:p>
        </p:txBody>
      </p:sp>
      <p:sp>
        <p:nvSpPr>
          <p:cNvPr id="4" name="Slide Number Placeholder 3">
            <a:extLst>
              <a:ext uri="{FF2B5EF4-FFF2-40B4-BE49-F238E27FC236}">
                <a16:creationId xmlns:a16="http://schemas.microsoft.com/office/drawing/2014/main" id="{900085AE-FFBA-D25C-BF0A-CC7C3739ED3B}"/>
              </a:ext>
            </a:extLst>
          </p:cNvPr>
          <p:cNvSpPr>
            <a:spLocks noGrp="1"/>
          </p:cNvSpPr>
          <p:nvPr>
            <p:ph type="sldNum" sz="quarter" idx="5"/>
          </p:nvPr>
        </p:nvSpPr>
        <p:spPr/>
        <p:txBody>
          <a:bodyPr/>
          <a:lstStyle/>
          <a:p>
            <a:fld id="{1CC993B9-CDA3-440F-830C-B92F5A7FAF12}" type="slidenum">
              <a:rPr lang="en-GB" smtClean="0"/>
              <a:t>11</a:t>
            </a:fld>
            <a:endParaRPr lang="en-GB"/>
          </a:p>
        </p:txBody>
      </p:sp>
    </p:spTree>
    <p:extLst>
      <p:ext uri="{BB962C8B-B14F-4D97-AF65-F5344CB8AC3E}">
        <p14:creationId xmlns:p14="http://schemas.microsoft.com/office/powerpoint/2010/main" val="40619731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A864F-C3A9-2F74-9B47-6B6516B109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B4C236-8304-11B0-008A-7C9E5326B4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39B5AF-2726-C931-2929-89120EC84D1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3D4354E-AE2B-AC42-E531-EA0C5538B3EA}"/>
              </a:ext>
            </a:extLst>
          </p:cNvPr>
          <p:cNvSpPr>
            <a:spLocks noGrp="1"/>
          </p:cNvSpPr>
          <p:nvPr>
            <p:ph type="sldNum" sz="quarter" idx="5"/>
          </p:nvPr>
        </p:nvSpPr>
        <p:spPr/>
        <p:txBody>
          <a:bodyPr/>
          <a:lstStyle/>
          <a:p>
            <a:fld id="{1CC993B9-CDA3-440F-830C-B92F5A7FAF12}" type="slidenum">
              <a:rPr lang="en-GB" smtClean="0"/>
              <a:t>12</a:t>
            </a:fld>
            <a:endParaRPr lang="en-GB"/>
          </a:p>
        </p:txBody>
      </p:sp>
    </p:spTree>
    <p:extLst>
      <p:ext uri="{BB962C8B-B14F-4D97-AF65-F5344CB8AC3E}">
        <p14:creationId xmlns:p14="http://schemas.microsoft.com/office/powerpoint/2010/main" val="1921287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CC993B9-CDA3-440F-830C-B92F5A7FAF12}" type="slidenum">
              <a:rPr lang="en-GB" smtClean="0"/>
              <a:t>13</a:t>
            </a:fld>
            <a:endParaRPr lang="en-GB"/>
          </a:p>
        </p:txBody>
      </p:sp>
    </p:spTree>
    <p:extLst>
      <p:ext uri="{BB962C8B-B14F-4D97-AF65-F5344CB8AC3E}">
        <p14:creationId xmlns:p14="http://schemas.microsoft.com/office/powerpoint/2010/main" val="12585313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87D958-2B35-FBD5-17EC-0528575AEC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6FA51C-9195-A0DD-F5D4-4047BB0C21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5FD5C9-1B05-279C-EAEC-30A54D934FAE}"/>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E99F8024-1EC8-8407-CAAF-6C77D5C69AB4}"/>
              </a:ext>
            </a:extLst>
          </p:cNvPr>
          <p:cNvSpPr>
            <a:spLocks noGrp="1"/>
          </p:cNvSpPr>
          <p:nvPr>
            <p:ph type="sldNum" sz="quarter" idx="5"/>
          </p:nvPr>
        </p:nvSpPr>
        <p:spPr/>
        <p:txBody>
          <a:bodyPr/>
          <a:lstStyle/>
          <a:p>
            <a:fld id="{1CC993B9-CDA3-440F-830C-B92F5A7FAF12}" type="slidenum">
              <a:rPr lang="en-GB" smtClean="0"/>
              <a:t>14</a:t>
            </a:fld>
            <a:endParaRPr lang="en-GB"/>
          </a:p>
        </p:txBody>
      </p:sp>
    </p:spTree>
    <p:extLst>
      <p:ext uri="{BB962C8B-B14F-4D97-AF65-F5344CB8AC3E}">
        <p14:creationId xmlns:p14="http://schemas.microsoft.com/office/powerpoint/2010/main" val="8576681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9C9DAC-B121-0638-6B34-23E2416738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9B6EF7-7CE0-9656-FE68-2F49875B50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B119E7-C8EC-E3D9-0D5E-33B876B47BF3}"/>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8FF2889-1D74-61D5-37B5-945486EC2666}"/>
              </a:ext>
            </a:extLst>
          </p:cNvPr>
          <p:cNvSpPr>
            <a:spLocks noGrp="1"/>
          </p:cNvSpPr>
          <p:nvPr>
            <p:ph type="sldNum" sz="quarter" idx="5"/>
          </p:nvPr>
        </p:nvSpPr>
        <p:spPr/>
        <p:txBody>
          <a:bodyPr/>
          <a:lstStyle/>
          <a:p>
            <a:fld id="{1CC993B9-CDA3-440F-830C-B92F5A7FAF12}" type="slidenum">
              <a:rPr lang="en-GB" smtClean="0"/>
              <a:t>15</a:t>
            </a:fld>
            <a:endParaRPr lang="en-GB"/>
          </a:p>
        </p:txBody>
      </p:sp>
    </p:spTree>
    <p:extLst>
      <p:ext uri="{BB962C8B-B14F-4D97-AF65-F5344CB8AC3E}">
        <p14:creationId xmlns:p14="http://schemas.microsoft.com/office/powerpoint/2010/main" val="3704383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Graphic 1" descr="Tag=AccentColor&#10;Flavor=Light&#10;Target=Fill">
            <a:extLst>
              <a:ext uri="{FF2B5EF4-FFF2-40B4-BE49-F238E27FC236}">
                <a16:creationId xmlns:a16="http://schemas.microsoft.com/office/drawing/2014/main" id="{0D57E7FA-E8FC-45AC-868F-CDC8144939D6}"/>
              </a:ext>
            </a:extLst>
          </p:cNvPr>
          <p:cNvSpPr/>
          <p:nvPr/>
        </p:nvSpPr>
        <p:spPr>
          <a:xfrm rot="10800000" flipV="1">
            <a:off x="2599854" y="527562"/>
            <a:ext cx="6992292" cy="5102484"/>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807094A5-EB6F-441D-88F8-CD7A30C84707}"/>
              </a:ext>
            </a:extLst>
          </p:cNvPr>
          <p:cNvSpPr>
            <a:spLocks noGrp="1"/>
          </p:cNvSpPr>
          <p:nvPr>
            <p:ph type="ctrTitle"/>
          </p:nvPr>
        </p:nvSpPr>
        <p:spPr>
          <a:xfrm>
            <a:off x="1508760" y="1591056"/>
            <a:ext cx="5705856" cy="3264408"/>
          </a:xfrm>
        </p:spPr>
        <p:txBody>
          <a:bodyPr anchor="b">
            <a:normAutofit/>
          </a:bodyPr>
          <a:lstStyle>
            <a:lvl1pPr algn="l">
              <a:defRPr sz="4800"/>
            </a:lvl1pPr>
          </a:lstStyle>
          <a:p>
            <a:r>
              <a:rPr lang="en-US"/>
              <a:t>Click to edit Master title style</a:t>
            </a:r>
          </a:p>
        </p:txBody>
      </p:sp>
      <p:sp>
        <p:nvSpPr>
          <p:cNvPr id="3" name="Subtitle 2">
            <a:extLst>
              <a:ext uri="{FF2B5EF4-FFF2-40B4-BE49-F238E27FC236}">
                <a16:creationId xmlns:a16="http://schemas.microsoft.com/office/drawing/2014/main" id="{1C7CE1E3-3929-42A6-81B7-056BD88EF353}"/>
              </a:ext>
            </a:extLst>
          </p:cNvPr>
          <p:cNvSpPr>
            <a:spLocks noGrp="1"/>
          </p:cNvSpPr>
          <p:nvPr>
            <p:ph type="subTitle" idx="1"/>
          </p:nvPr>
        </p:nvSpPr>
        <p:spPr>
          <a:xfrm>
            <a:off x="1524000" y="4928616"/>
            <a:ext cx="5705856" cy="996696"/>
          </a:xfrm>
        </p:spPr>
        <p:txBody>
          <a:bodyPr/>
          <a:lstStyle>
            <a:lvl1pPr marL="0" indent="0" algn="l">
              <a:buNone/>
              <a:defRPr sz="24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CE951E3-0794-422C-AF76-0AD4A7FB19EB}"/>
              </a:ext>
            </a:extLst>
          </p:cNvPr>
          <p:cNvSpPr>
            <a:spLocks noGrp="1"/>
          </p:cNvSpPr>
          <p:nvPr>
            <p:ph type="dt" sz="half" idx="10"/>
          </p:nvPr>
        </p:nvSpPr>
        <p:spPr/>
        <p:txBody>
          <a:bodyPr/>
          <a:lstStyle/>
          <a:p>
            <a:fld id="{F76942DA-1110-4D46-969D-D94388636B93}" type="datetime1">
              <a:rPr lang="en-US" smtClean="0"/>
              <a:t>3/21/2025</a:t>
            </a:fld>
            <a:endParaRPr lang="en-US"/>
          </a:p>
        </p:txBody>
      </p:sp>
      <p:sp>
        <p:nvSpPr>
          <p:cNvPr id="5" name="Footer Placeholder 4">
            <a:extLst>
              <a:ext uri="{FF2B5EF4-FFF2-40B4-BE49-F238E27FC236}">
                <a16:creationId xmlns:a16="http://schemas.microsoft.com/office/drawing/2014/main" id="{114EBFA8-0291-4D77-A9D9-B17FC2382A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7AC4D4-C4EE-4624-A329-C608A1D5AFE1}"/>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1440038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13B7BB51-92B8-4089-8DAB-1202A4D1C6A3}"/>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p:txBody>
          <a:bodyPr>
            <a:normAutofit/>
          </a:bodyPr>
          <a:lstStyle>
            <a:lvl1pPr>
              <a:defRPr sz="4000"/>
            </a:lvl1pPr>
          </a:lstStyle>
          <a:p>
            <a:r>
              <a:rPr lang="en-US"/>
              <a:t>Click to edit Master title style</a:t>
            </a:r>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838200" y="2011680"/>
            <a:ext cx="1051560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BAE770-8363-44CD-8A22-AB26C5C5361B}"/>
              </a:ext>
            </a:extLst>
          </p:cNvPr>
          <p:cNvSpPr>
            <a:spLocks noGrp="1"/>
          </p:cNvSpPr>
          <p:nvPr>
            <p:ph type="dt" sz="half" idx="10"/>
          </p:nvPr>
        </p:nvSpPr>
        <p:spPr/>
        <p:txBody>
          <a:bodyPr/>
          <a:lstStyle/>
          <a:p>
            <a:fld id="{A9BC4996-07A5-4F7A-AAC7-3BAD04F2761E}" type="datetime1">
              <a:rPr lang="en-US" smtClean="0"/>
              <a:t>3/21/2025</a:t>
            </a:fld>
            <a:endParaRPr lang="en-US"/>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1809816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Graphic 9" descr="Tag=AccentColor&#10;Flavor=Light&#10;Target=Fill">
            <a:extLst>
              <a:ext uri="{FF2B5EF4-FFF2-40B4-BE49-F238E27FC236}">
                <a16:creationId xmlns:a16="http://schemas.microsoft.com/office/drawing/2014/main" id="{DB2CE8D6-5B4E-4EBE-9ED5-A1DA7E2A5CDA}"/>
              </a:ext>
            </a:extLst>
          </p:cNvPr>
          <p:cNvSpPr/>
          <p:nvPr/>
        </p:nvSpPr>
        <p:spPr>
          <a:xfrm>
            <a:off x="7209816" y="0"/>
            <a:ext cx="4143984" cy="5747660"/>
          </a:xfrm>
          <a:custGeom>
            <a:avLst/>
            <a:gdLst>
              <a:gd name="connsiteX0" fmla="*/ 0 w 3843750"/>
              <a:gd name="connsiteY0" fmla="*/ 346 h 5956080"/>
              <a:gd name="connsiteX1" fmla="*/ 72373 w 3843750"/>
              <a:gd name="connsiteY1" fmla="*/ 2447534 h 5956080"/>
              <a:gd name="connsiteX2" fmla="*/ 145093 w 3843750"/>
              <a:gd name="connsiteY2" fmla="*/ 3878724 h 5956080"/>
              <a:gd name="connsiteX3" fmla="*/ 237897 w 3843750"/>
              <a:gd name="connsiteY3" fmla="*/ 4208041 h 5956080"/>
              <a:gd name="connsiteX4" fmla="*/ 281875 w 3843750"/>
              <a:gd name="connsiteY4" fmla="*/ 4677601 h 5956080"/>
              <a:gd name="connsiteX5" fmla="*/ 360135 w 3843750"/>
              <a:gd name="connsiteY5" fmla="*/ 5287407 h 5956080"/>
              <a:gd name="connsiteX6" fmla="*/ 414155 w 3843750"/>
              <a:gd name="connsiteY6" fmla="*/ 5817914 h 5956080"/>
              <a:gd name="connsiteX7" fmla="*/ 681487 w 3843750"/>
              <a:gd name="connsiteY7" fmla="*/ 5914873 h 5956080"/>
              <a:gd name="connsiteX8" fmla="*/ 892373 w 3843750"/>
              <a:gd name="connsiteY8" fmla="*/ 5605295 h 5956080"/>
              <a:gd name="connsiteX9" fmla="*/ 1027770 w 3843750"/>
              <a:gd name="connsiteY9" fmla="*/ 5804063 h 5956080"/>
              <a:gd name="connsiteX10" fmla="*/ 1200566 w 3843750"/>
              <a:gd name="connsiteY10" fmla="*/ 5527036 h 5956080"/>
              <a:gd name="connsiteX11" fmla="*/ 1348083 w 3843750"/>
              <a:gd name="connsiteY11" fmla="*/ 5363590 h 5956080"/>
              <a:gd name="connsiteX12" fmla="*/ 1425997 w 3843750"/>
              <a:gd name="connsiteY12" fmla="*/ 4800532 h 5956080"/>
              <a:gd name="connsiteX13" fmla="*/ 1517416 w 3843750"/>
              <a:gd name="connsiteY13" fmla="*/ 4640549 h 5956080"/>
              <a:gd name="connsiteX14" fmla="*/ 1569705 w 3843750"/>
              <a:gd name="connsiteY14" fmla="*/ 4803995 h 5956080"/>
              <a:gd name="connsiteX15" fmla="*/ 1530921 w 3843750"/>
              <a:gd name="connsiteY15" fmla="*/ 5433885 h 5956080"/>
              <a:gd name="connsiteX16" fmla="*/ 1614721 w 3843750"/>
              <a:gd name="connsiteY16" fmla="*/ 5319957 h 5956080"/>
              <a:gd name="connsiteX17" fmla="*/ 1800676 w 3843750"/>
              <a:gd name="connsiteY17" fmla="*/ 4608691 h 5956080"/>
              <a:gd name="connsiteX18" fmla="*/ 1918759 w 3843750"/>
              <a:gd name="connsiteY18" fmla="*/ 4486799 h 5956080"/>
              <a:gd name="connsiteX19" fmla="*/ 2009139 w 3843750"/>
              <a:gd name="connsiteY19" fmla="*/ 4715000 h 5956080"/>
              <a:gd name="connsiteX20" fmla="*/ 2135532 w 3843750"/>
              <a:gd name="connsiteY20" fmla="*/ 5321689 h 5956080"/>
              <a:gd name="connsiteX21" fmla="*/ 2209291 w 3843750"/>
              <a:gd name="connsiteY21" fmla="*/ 5028733 h 5956080"/>
              <a:gd name="connsiteX22" fmla="*/ 2501208 w 3843750"/>
              <a:gd name="connsiteY22" fmla="*/ 4457711 h 5956080"/>
              <a:gd name="connsiteX23" fmla="*/ 2695127 w 3843750"/>
              <a:gd name="connsiteY23" fmla="*/ 4973674 h 5956080"/>
              <a:gd name="connsiteX24" fmla="*/ 2825329 w 3843750"/>
              <a:gd name="connsiteY24" fmla="*/ 4563328 h 5956080"/>
              <a:gd name="connsiteX25" fmla="*/ 2904628 w 3843750"/>
              <a:gd name="connsiteY25" fmla="*/ 4466368 h 5956080"/>
              <a:gd name="connsiteX26" fmla="*/ 2922635 w 3843750"/>
              <a:gd name="connsiteY26" fmla="*/ 4519696 h 5956080"/>
              <a:gd name="connsiteX27" fmla="*/ 3089544 w 3843750"/>
              <a:gd name="connsiteY27" fmla="*/ 3606545 h 5956080"/>
              <a:gd name="connsiteX28" fmla="*/ 3150490 w 3843750"/>
              <a:gd name="connsiteY28" fmla="*/ 3989882 h 5956080"/>
              <a:gd name="connsiteX29" fmla="*/ 3755448 w 3843750"/>
              <a:gd name="connsiteY29" fmla="*/ 1538193 h 5956080"/>
              <a:gd name="connsiteX30" fmla="*/ 3850330 w 3843750"/>
              <a:gd name="connsiteY30" fmla="*/ 0 h 5956080"/>
              <a:gd name="connsiteX31" fmla="*/ 0 w 3843750"/>
              <a:gd name="connsiteY31" fmla="*/ 0 h 595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43750" h="5956080">
                <a:moveTo>
                  <a:pt x="0" y="346"/>
                </a:moveTo>
                <a:cubicBezTo>
                  <a:pt x="12120" y="1234155"/>
                  <a:pt x="72720" y="2447534"/>
                  <a:pt x="72373" y="2447534"/>
                </a:cubicBezTo>
                <a:cubicBezTo>
                  <a:pt x="72720" y="2449265"/>
                  <a:pt x="114274" y="3641520"/>
                  <a:pt x="145093" y="3878724"/>
                </a:cubicBezTo>
                <a:cubicBezTo>
                  <a:pt x="176258" y="4119392"/>
                  <a:pt x="210194" y="3969797"/>
                  <a:pt x="237897" y="4208041"/>
                </a:cubicBezTo>
                <a:cubicBezTo>
                  <a:pt x="250017" y="4367677"/>
                  <a:pt x="237204" y="4527661"/>
                  <a:pt x="281875" y="4677601"/>
                </a:cubicBezTo>
                <a:cubicBezTo>
                  <a:pt x="278758" y="4908226"/>
                  <a:pt x="338319" y="5059552"/>
                  <a:pt x="360135" y="5287407"/>
                </a:cubicBezTo>
                <a:cubicBezTo>
                  <a:pt x="370177" y="5468860"/>
                  <a:pt x="348015" y="5649274"/>
                  <a:pt x="414155" y="5817914"/>
                </a:cubicBezTo>
                <a:cubicBezTo>
                  <a:pt x="467137" y="5947770"/>
                  <a:pt x="534662" y="6049578"/>
                  <a:pt x="681487" y="5914873"/>
                </a:cubicBezTo>
                <a:cubicBezTo>
                  <a:pt x="680448" y="5747964"/>
                  <a:pt x="925963" y="5772897"/>
                  <a:pt x="892373" y="5605295"/>
                </a:cubicBezTo>
                <a:cubicBezTo>
                  <a:pt x="1003184" y="5641309"/>
                  <a:pt x="945009" y="5759046"/>
                  <a:pt x="1027770" y="5804063"/>
                </a:cubicBezTo>
                <a:cubicBezTo>
                  <a:pt x="1099105" y="5719915"/>
                  <a:pt x="1051664" y="5551968"/>
                  <a:pt x="1200566" y="5527036"/>
                </a:cubicBezTo>
                <a:cubicBezTo>
                  <a:pt x="1352931" y="5564088"/>
                  <a:pt x="1336655" y="5453970"/>
                  <a:pt x="1348083" y="5363590"/>
                </a:cubicBezTo>
                <a:cubicBezTo>
                  <a:pt x="1370938" y="5149586"/>
                  <a:pt x="1389291" y="5009687"/>
                  <a:pt x="1425997" y="4800532"/>
                </a:cubicBezTo>
                <a:cubicBezTo>
                  <a:pt x="1436385" y="4748243"/>
                  <a:pt x="1415608" y="4628775"/>
                  <a:pt x="1517416" y="4640549"/>
                </a:cubicBezTo>
                <a:cubicBezTo>
                  <a:pt x="1596022" y="4651976"/>
                  <a:pt x="1566242" y="4746512"/>
                  <a:pt x="1569705" y="4803995"/>
                </a:cubicBezTo>
                <a:cubicBezTo>
                  <a:pt x="1600177" y="5128809"/>
                  <a:pt x="1532998" y="5109763"/>
                  <a:pt x="1530921" y="5433885"/>
                </a:cubicBezTo>
                <a:cubicBezTo>
                  <a:pt x="1530574" y="5446697"/>
                  <a:pt x="1580786" y="5458125"/>
                  <a:pt x="1614721" y="5319957"/>
                </a:cubicBezTo>
                <a:cubicBezTo>
                  <a:pt x="1681208" y="5047432"/>
                  <a:pt x="1760507" y="4832736"/>
                  <a:pt x="1800676" y="4608691"/>
                </a:cubicBezTo>
                <a:cubicBezTo>
                  <a:pt x="1848463" y="4656824"/>
                  <a:pt x="1889671" y="4439704"/>
                  <a:pt x="1918759" y="4486799"/>
                </a:cubicBezTo>
                <a:cubicBezTo>
                  <a:pt x="1932264" y="4566098"/>
                  <a:pt x="1956503" y="4642626"/>
                  <a:pt x="2009139" y="4715000"/>
                </a:cubicBezTo>
                <a:cubicBezTo>
                  <a:pt x="2054502" y="4933851"/>
                  <a:pt x="2004983" y="5137812"/>
                  <a:pt x="2135532" y="5321689"/>
                </a:cubicBezTo>
                <a:cubicBezTo>
                  <a:pt x="2135532" y="5321689"/>
                  <a:pt x="2137610" y="5265245"/>
                  <a:pt x="2209291" y="5028733"/>
                </a:cubicBezTo>
                <a:cubicBezTo>
                  <a:pt x="2267120" y="4838277"/>
                  <a:pt x="2341225" y="4936622"/>
                  <a:pt x="2501208" y="4457711"/>
                </a:cubicBezTo>
                <a:cubicBezTo>
                  <a:pt x="2545186" y="4641934"/>
                  <a:pt x="2446495" y="4877753"/>
                  <a:pt x="2695127" y="4973674"/>
                </a:cubicBezTo>
                <a:cubicBezTo>
                  <a:pt x="2743260" y="4833775"/>
                  <a:pt x="2706208" y="4662365"/>
                  <a:pt x="2825329" y="4563328"/>
                </a:cubicBezTo>
                <a:cubicBezTo>
                  <a:pt x="2859958" y="4534586"/>
                  <a:pt x="2884890" y="4501689"/>
                  <a:pt x="2904628" y="4466368"/>
                </a:cubicBezTo>
                <a:cubicBezTo>
                  <a:pt x="2910515" y="4484375"/>
                  <a:pt x="2916749" y="4503074"/>
                  <a:pt x="2922635" y="4519696"/>
                </a:cubicBezTo>
                <a:cubicBezTo>
                  <a:pt x="2946529" y="4491647"/>
                  <a:pt x="3082618" y="3784882"/>
                  <a:pt x="3089544" y="3606545"/>
                </a:cubicBezTo>
                <a:cubicBezTo>
                  <a:pt x="3124172" y="3733285"/>
                  <a:pt x="3150490" y="3989882"/>
                  <a:pt x="3150490" y="3989882"/>
                </a:cubicBezTo>
                <a:cubicBezTo>
                  <a:pt x="3150490" y="3989882"/>
                  <a:pt x="3300085" y="3936900"/>
                  <a:pt x="3755448" y="1538193"/>
                </a:cubicBezTo>
                <a:cubicBezTo>
                  <a:pt x="3791461" y="1348775"/>
                  <a:pt x="3824704" y="697762"/>
                  <a:pt x="3850330" y="0"/>
                </a:cubicBezTo>
                <a:lnTo>
                  <a:pt x="0" y="0"/>
                </a:lnTo>
                <a:close/>
              </a:path>
            </a:pathLst>
          </a:custGeom>
          <a:solidFill>
            <a:schemeClr val="accent1">
              <a:alpha val="20000"/>
            </a:schemeClr>
          </a:solidFill>
          <a:ln w="32707"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64AD5705-B027-4C44-B38A-60296E29EB12}"/>
              </a:ext>
            </a:extLst>
          </p:cNvPr>
          <p:cNvSpPr>
            <a:spLocks noGrp="1"/>
          </p:cNvSpPr>
          <p:nvPr>
            <p:ph type="title"/>
          </p:nvPr>
        </p:nvSpPr>
        <p:spPr>
          <a:xfrm>
            <a:off x="831850" y="1078991"/>
            <a:ext cx="5266944" cy="3136392"/>
          </a:xfrm>
        </p:spPr>
        <p:txBody>
          <a:bodyPr anchor="b">
            <a:normAutofit/>
          </a:bodyPr>
          <a:lstStyle>
            <a:lvl1pPr>
              <a:defRPr sz="4800"/>
            </a:lvl1pPr>
          </a:lstStyle>
          <a:p>
            <a:r>
              <a:rPr lang="en-US"/>
              <a:t>Click to edit Master title style</a:t>
            </a:r>
          </a:p>
        </p:txBody>
      </p:sp>
      <p:sp>
        <p:nvSpPr>
          <p:cNvPr id="3" name="Text Placeholder 2">
            <a:extLst>
              <a:ext uri="{FF2B5EF4-FFF2-40B4-BE49-F238E27FC236}">
                <a16:creationId xmlns:a16="http://schemas.microsoft.com/office/drawing/2014/main" id="{BE8BBAC4-9088-44CF-BA2D-B8DD24FB5274}"/>
              </a:ext>
            </a:extLst>
          </p:cNvPr>
          <p:cNvSpPr>
            <a:spLocks noGrp="1"/>
          </p:cNvSpPr>
          <p:nvPr>
            <p:ph type="body" idx="1"/>
          </p:nvPr>
        </p:nvSpPr>
        <p:spPr>
          <a:xfrm>
            <a:off x="831850" y="4279392"/>
            <a:ext cx="5266944" cy="1500187"/>
          </a:xfrm>
        </p:spPr>
        <p:txBody>
          <a:bodyPr/>
          <a:lstStyle>
            <a:lvl1pPr marL="0" indent="0">
              <a:buNone/>
              <a:defRPr sz="2400" cap="all"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93FB3F-D2A6-4919-B57B-C08861D46303}"/>
              </a:ext>
            </a:extLst>
          </p:cNvPr>
          <p:cNvSpPr>
            <a:spLocks noGrp="1"/>
          </p:cNvSpPr>
          <p:nvPr>
            <p:ph type="dt" sz="half" idx="10"/>
          </p:nvPr>
        </p:nvSpPr>
        <p:spPr/>
        <p:txBody>
          <a:bodyPr/>
          <a:lstStyle/>
          <a:p>
            <a:fld id="{188C2E77-C7BD-4EDF-B614-6EEB54E5C4DF}" type="datetime1">
              <a:rPr lang="en-US" smtClean="0"/>
              <a:t>3/21/2025</a:t>
            </a:fld>
            <a:endParaRPr lang="en-US"/>
          </a:p>
        </p:txBody>
      </p:sp>
      <p:sp>
        <p:nvSpPr>
          <p:cNvPr id="5" name="Footer Placeholder 4">
            <a:extLst>
              <a:ext uri="{FF2B5EF4-FFF2-40B4-BE49-F238E27FC236}">
                <a16:creationId xmlns:a16="http://schemas.microsoft.com/office/drawing/2014/main" id="{989049E0-6BE5-43FA-A4D4-ACAFC871A7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2271528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FD51F360-8860-4FB5-A0A5-773473DD8B39}"/>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D2A77EC9-372A-4ECA-9088-780532AF057F}"/>
              </a:ext>
            </a:extLst>
          </p:cNvPr>
          <p:cNvSpPr>
            <a:spLocks noGrp="1"/>
          </p:cNvSpPr>
          <p:nvPr>
            <p:ph type="title"/>
          </p:nvPr>
        </p:nvSpPr>
        <p:spPr/>
        <p:txBody>
          <a:bodyPr>
            <a:normAutofit/>
          </a:bodyPr>
          <a:lstStyle>
            <a:lvl1pPr>
              <a:defRPr sz="4000"/>
            </a:lvl1pPr>
          </a:lstStyle>
          <a:p>
            <a:r>
              <a:rPr lang="en-US"/>
              <a:t>Click to edit Master title style</a:t>
            </a:r>
          </a:p>
        </p:txBody>
      </p:sp>
      <p:sp>
        <p:nvSpPr>
          <p:cNvPr id="3" name="Content Placeholder 2">
            <a:extLst>
              <a:ext uri="{FF2B5EF4-FFF2-40B4-BE49-F238E27FC236}">
                <a16:creationId xmlns:a16="http://schemas.microsoft.com/office/drawing/2014/main" id="{57C882CE-1B27-414A-9B06-AA5D2DB683BA}"/>
              </a:ext>
            </a:extLst>
          </p:cNvPr>
          <p:cNvSpPr>
            <a:spLocks noGrp="1"/>
          </p:cNvSpPr>
          <p:nvPr>
            <p:ph sz="half" idx="1"/>
          </p:nvPr>
        </p:nvSpPr>
        <p:spPr>
          <a:xfrm>
            <a:off x="838200"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0397E60-5D92-4530-96D1-FC09AF3C2742}"/>
              </a:ext>
            </a:extLst>
          </p:cNvPr>
          <p:cNvSpPr>
            <a:spLocks noGrp="1"/>
          </p:cNvSpPr>
          <p:nvPr>
            <p:ph sz="half" idx="2"/>
          </p:nvPr>
        </p:nvSpPr>
        <p:spPr>
          <a:xfrm>
            <a:off x="6419088"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34240FE-0C6A-47E9-9B0A-7B3C60877372}"/>
              </a:ext>
            </a:extLst>
          </p:cNvPr>
          <p:cNvSpPr>
            <a:spLocks noGrp="1"/>
          </p:cNvSpPr>
          <p:nvPr>
            <p:ph type="dt" sz="half" idx="10"/>
          </p:nvPr>
        </p:nvSpPr>
        <p:spPr/>
        <p:txBody>
          <a:bodyPr/>
          <a:lstStyle/>
          <a:p>
            <a:fld id="{11448AB0-0B6A-4176-AA33-D33BE4C5FE96}" type="datetime1">
              <a:rPr lang="en-US" smtClean="0"/>
              <a:t>3/21/2025</a:t>
            </a:fld>
            <a:endParaRPr lang="en-US"/>
          </a:p>
        </p:txBody>
      </p:sp>
      <p:sp>
        <p:nvSpPr>
          <p:cNvPr id="6" name="Footer Placeholder 5">
            <a:extLst>
              <a:ext uri="{FF2B5EF4-FFF2-40B4-BE49-F238E27FC236}">
                <a16:creationId xmlns:a16="http://schemas.microsoft.com/office/drawing/2014/main" id="{8671AE1B-BB18-4C7E-AA77-3A4D401A5F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FA7B1D-FEDD-4E29-A352-29E5F498B32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7368296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Shape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164D2B94-0682-4185-BCE3-89AF214A4FA8}"/>
              </a:ext>
            </a:extLst>
          </p:cNvPr>
          <p:cNvSpPr>
            <a:spLocks noGrp="1"/>
          </p:cNvSpPr>
          <p:nvPr>
            <p:ph type="title"/>
          </p:nvPr>
        </p:nvSpPr>
        <p:spPr>
          <a:xfrm>
            <a:off x="839788" y="365125"/>
            <a:ext cx="10515600" cy="1325563"/>
          </a:xfrm>
        </p:spPr>
        <p:txBody>
          <a:bodyPr>
            <a:normAutofit/>
          </a:bodyPr>
          <a:lstStyle>
            <a:lvl1pPr>
              <a:defRPr sz="4000"/>
            </a:lvl1pPr>
          </a:lstStyle>
          <a:p>
            <a:r>
              <a:rPr lang="en-US"/>
              <a:t>Click to edit Master title style</a:t>
            </a:r>
          </a:p>
        </p:txBody>
      </p:sp>
      <p:sp>
        <p:nvSpPr>
          <p:cNvPr id="3" name="Text Placeholder 2">
            <a:extLst>
              <a:ext uri="{FF2B5EF4-FFF2-40B4-BE49-F238E27FC236}">
                <a16:creationId xmlns:a16="http://schemas.microsoft.com/office/drawing/2014/main" id="{8D65C47E-B85E-4B3E-A669-DEEC7F5DF2FB}"/>
              </a:ext>
            </a:extLst>
          </p:cNvPr>
          <p:cNvSpPr>
            <a:spLocks noGrp="1"/>
          </p:cNvSpPr>
          <p:nvPr>
            <p:ph type="body" idx="1"/>
          </p:nvPr>
        </p:nvSpPr>
        <p:spPr>
          <a:xfrm>
            <a:off x="8397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24517F-FE8C-49AD-9A52-0F4301052699}"/>
              </a:ext>
            </a:extLst>
          </p:cNvPr>
          <p:cNvSpPr>
            <a:spLocks noGrp="1"/>
          </p:cNvSpPr>
          <p:nvPr>
            <p:ph sz="half" idx="2"/>
          </p:nvPr>
        </p:nvSpPr>
        <p:spPr>
          <a:xfrm>
            <a:off x="8397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80C73EC-7117-4DC2-9075-14102F2E282B}"/>
              </a:ext>
            </a:extLst>
          </p:cNvPr>
          <p:cNvSpPr>
            <a:spLocks noGrp="1"/>
          </p:cNvSpPr>
          <p:nvPr>
            <p:ph type="body" sz="quarter" idx="3"/>
          </p:nvPr>
        </p:nvSpPr>
        <p:spPr>
          <a:xfrm>
            <a:off x="64190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9A323-865B-4177-8F98-9BA304E022E0}"/>
              </a:ext>
            </a:extLst>
          </p:cNvPr>
          <p:cNvSpPr>
            <a:spLocks noGrp="1"/>
          </p:cNvSpPr>
          <p:nvPr>
            <p:ph sz="quarter" idx="4"/>
          </p:nvPr>
        </p:nvSpPr>
        <p:spPr>
          <a:xfrm>
            <a:off x="64190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AA4E5D6-7075-4584-BD43-D966F0B58E6D}"/>
              </a:ext>
            </a:extLst>
          </p:cNvPr>
          <p:cNvSpPr>
            <a:spLocks noGrp="1"/>
          </p:cNvSpPr>
          <p:nvPr>
            <p:ph type="dt" sz="half" idx="10"/>
          </p:nvPr>
        </p:nvSpPr>
        <p:spPr/>
        <p:txBody>
          <a:bodyPr/>
          <a:lstStyle/>
          <a:p>
            <a:fld id="{F7212994-40D9-4C93-86B1-F6BFE489DB55}" type="datetime1">
              <a:rPr lang="en-US" smtClean="0"/>
              <a:t>3/21/2025</a:t>
            </a:fld>
            <a:endParaRPr lang="en-US"/>
          </a:p>
        </p:txBody>
      </p:sp>
      <p:sp>
        <p:nvSpPr>
          <p:cNvPr id="8" name="Footer Placeholder 7">
            <a:extLst>
              <a:ext uri="{FF2B5EF4-FFF2-40B4-BE49-F238E27FC236}">
                <a16:creationId xmlns:a16="http://schemas.microsoft.com/office/drawing/2014/main" id="{8C38B83D-8A05-4F3C-A409-1602C96307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5925023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Graphic 1" descr="Tag=AccentColor&#10;Flavor=Light&#10;Target=Fill">
            <a:extLst>
              <a:ext uri="{FF2B5EF4-FFF2-40B4-BE49-F238E27FC236}">
                <a16:creationId xmlns:a16="http://schemas.microsoft.com/office/drawing/2014/main" id="{AAFBE1F6-FC6D-4C3D-9AC3-97028E6F18C7}"/>
              </a:ext>
            </a:extLst>
          </p:cNvPr>
          <p:cNvSpPr/>
          <p:nvPr/>
        </p:nvSpPr>
        <p:spPr>
          <a:xfrm rot="10800000" flipV="1">
            <a:off x="1969639" y="181596"/>
            <a:ext cx="8252722" cy="6022258"/>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192825A4-268B-4301-8432-F9E9B2661AEC}"/>
              </a:ext>
            </a:extLst>
          </p:cNvPr>
          <p:cNvSpPr>
            <a:spLocks noGrp="1"/>
          </p:cNvSpPr>
          <p:nvPr>
            <p:ph type="title"/>
          </p:nvPr>
        </p:nvSpPr>
        <p:spPr>
          <a:xfrm>
            <a:off x="2843784" y="1572768"/>
            <a:ext cx="6501384" cy="4096512"/>
          </a:xfrm>
        </p:spPr>
        <p:txBody>
          <a:bodyPr>
            <a:normAutofit/>
          </a:bodyPr>
          <a:lstStyle>
            <a:lvl1pPr algn="ctr">
              <a:defRPr sz="4000"/>
            </a:lvl1pPr>
          </a:lstStyle>
          <a:p>
            <a:r>
              <a:rPr lang="en-US"/>
              <a:t>Click to edit Master title style</a:t>
            </a:r>
          </a:p>
        </p:txBody>
      </p:sp>
      <p:sp>
        <p:nvSpPr>
          <p:cNvPr id="3" name="Date Placeholder 2">
            <a:extLst>
              <a:ext uri="{FF2B5EF4-FFF2-40B4-BE49-F238E27FC236}">
                <a16:creationId xmlns:a16="http://schemas.microsoft.com/office/drawing/2014/main" id="{DA33410F-8A90-47F6-BD39-4AC0E4358351}"/>
              </a:ext>
            </a:extLst>
          </p:cNvPr>
          <p:cNvSpPr>
            <a:spLocks noGrp="1"/>
          </p:cNvSpPr>
          <p:nvPr>
            <p:ph type="dt" sz="half" idx="10"/>
          </p:nvPr>
        </p:nvSpPr>
        <p:spPr/>
        <p:txBody>
          <a:bodyPr/>
          <a:lstStyle/>
          <a:p>
            <a:fld id="{C3594E8E-0417-46CD-901A-67A1C26433D5}" type="datetime1">
              <a:rPr lang="en-US" smtClean="0"/>
              <a:t>3/21/2025</a:t>
            </a:fld>
            <a:endParaRPr lang="en-US"/>
          </a:p>
        </p:txBody>
      </p:sp>
      <p:sp>
        <p:nvSpPr>
          <p:cNvPr id="4" name="Footer Placeholder 3">
            <a:extLst>
              <a:ext uri="{FF2B5EF4-FFF2-40B4-BE49-F238E27FC236}">
                <a16:creationId xmlns:a16="http://schemas.microsoft.com/office/drawing/2014/main" id="{D1D819A9-F8DE-4E5C-AFC3-E0105ACD82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4E25320-A12F-4F3E-8EC9-11292FF36BE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2492948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1">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736918CD-E844-4004-9F31-AA627C814DB5}" type="datetime1">
              <a:rPr lang="en-US" smtClean="0"/>
              <a:t>3/21/2025</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5978559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2">
    <p:spTree>
      <p:nvGrpSpPr>
        <p:cNvPr id="1" name=""/>
        <p:cNvGrpSpPr/>
        <p:nvPr/>
      </p:nvGrpSpPr>
      <p:grpSpPr>
        <a:xfrm>
          <a:off x="0" y="0"/>
          <a:ext cx="0" cy="0"/>
          <a:chOff x="0" y="0"/>
          <a:chExt cx="0" cy="0"/>
        </a:xfrm>
      </p:grpSpPr>
      <p:sp>
        <p:nvSpPr>
          <p:cNvPr id="6" name="Freeform: Shape 5" descr="Mask ID=&#10;Mask position=bottom, center&#10;Mask family= brushstroke, landscape, wide">
            <a:extLst>
              <a:ext uri="{FF2B5EF4-FFF2-40B4-BE49-F238E27FC236}">
                <a16:creationId xmlns:a16="http://schemas.microsoft.com/office/drawing/2014/main" id="{736BF44D-E8DD-45FA-931D-CBCC67D57944}"/>
              </a:ext>
            </a:extLst>
          </p:cNvPr>
          <p:cNvSpPr/>
          <p:nvPr/>
        </p:nvSpPr>
        <p:spPr>
          <a:xfrm>
            <a:off x="1768100" y="-1"/>
            <a:ext cx="10423900" cy="5920155"/>
          </a:xfrm>
          <a:custGeom>
            <a:avLst/>
            <a:gdLst>
              <a:gd name="connsiteX0" fmla="*/ 10423900 w 10423900"/>
              <a:gd name="connsiteY0" fmla="*/ 0 h 5491534"/>
              <a:gd name="connsiteX1" fmla="*/ 3493157 w 10423900"/>
              <a:gd name="connsiteY1" fmla="*/ 0 h 5491534"/>
              <a:gd name="connsiteX2" fmla="*/ 3493018 w 10423900"/>
              <a:gd name="connsiteY2" fmla="*/ 31 h 5491534"/>
              <a:gd name="connsiteX3" fmla="*/ 3245493 w 10423900"/>
              <a:gd name="connsiteY3" fmla="*/ 104839 h 5491534"/>
              <a:gd name="connsiteX4" fmla="*/ 4434802 w 10423900"/>
              <a:gd name="connsiteY4" fmla="*/ 284558 h 5491534"/>
              <a:gd name="connsiteX5" fmla="*/ 4011937 w 10423900"/>
              <a:gd name="connsiteY5" fmla="*/ 395559 h 5491534"/>
              <a:gd name="connsiteX6" fmla="*/ 3573213 w 10423900"/>
              <a:gd name="connsiteY6" fmla="*/ 474847 h 5491534"/>
              <a:gd name="connsiteX7" fmla="*/ 3097489 w 10423900"/>
              <a:gd name="connsiteY7" fmla="*/ 532990 h 5491534"/>
              <a:gd name="connsiteX8" fmla="*/ 2664052 w 10423900"/>
              <a:gd name="connsiteY8" fmla="*/ 649279 h 5491534"/>
              <a:gd name="connsiteX9" fmla="*/ 3795218 w 10423900"/>
              <a:gd name="connsiteY9" fmla="*/ 696852 h 5491534"/>
              <a:gd name="connsiteX10" fmla="*/ 3208492 w 10423900"/>
              <a:gd name="connsiteY10" fmla="*/ 802568 h 5491534"/>
              <a:gd name="connsiteX11" fmla="*/ 2727483 w 10423900"/>
              <a:gd name="connsiteY11" fmla="*/ 939999 h 5491534"/>
              <a:gd name="connsiteX12" fmla="*/ 2389190 w 10423900"/>
              <a:gd name="connsiteY12" fmla="*/ 1003429 h 5491534"/>
              <a:gd name="connsiteX13" fmla="*/ 2029754 w 10423900"/>
              <a:gd name="connsiteY13" fmla="*/ 1019287 h 5491534"/>
              <a:gd name="connsiteX14" fmla="*/ 1945181 w 10423900"/>
              <a:gd name="connsiteY14" fmla="*/ 1119716 h 5491534"/>
              <a:gd name="connsiteX15" fmla="*/ 2056184 w 10423900"/>
              <a:gd name="connsiteY15" fmla="*/ 1225434 h 5491534"/>
              <a:gd name="connsiteX16" fmla="*/ 2225329 w 10423900"/>
              <a:gd name="connsiteY16" fmla="*/ 1236004 h 5491534"/>
              <a:gd name="connsiteX17" fmla="*/ 3234920 w 10423900"/>
              <a:gd name="connsiteY17" fmla="*/ 1262435 h 5491534"/>
              <a:gd name="connsiteX18" fmla="*/ 0 w 10423900"/>
              <a:gd name="connsiteY18" fmla="*/ 1495009 h 5491534"/>
              <a:gd name="connsiteX19" fmla="*/ 438724 w 10423900"/>
              <a:gd name="connsiteY19" fmla="*/ 1637728 h 5491534"/>
              <a:gd name="connsiteX20" fmla="*/ 586726 w 10423900"/>
              <a:gd name="connsiteY20" fmla="*/ 2028877 h 5491534"/>
              <a:gd name="connsiteX21" fmla="*/ 1125878 w 10423900"/>
              <a:gd name="connsiteY21" fmla="*/ 2250882 h 5491534"/>
              <a:gd name="connsiteX22" fmla="*/ 1474744 w 10423900"/>
              <a:gd name="connsiteY22" fmla="*/ 2330169 h 5491534"/>
              <a:gd name="connsiteX23" fmla="*/ 2272901 w 10423900"/>
              <a:gd name="connsiteY23" fmla="*/ 2446458 h 5491534"/>
              <a:gd name="connsiteX24" fmla="*/ 2389190 w 10423900"/>
              <a:gd name="connsiteY24" fmla="*/ 2636747 h 5491534"/>
              <a:gd name="connsiteX25" fmla="*/ 2489621 w 10423900"/>
              <a:gd name="connsiteY25" fmla="*/ 2848179 h 5491534"/>
              <a:gd name="connsiteX26" fmla="*/ 2701053 w 10423900"/>
              <a:gd name="connsiteY26" fmla="*/ 2985611 h 5491534"/>
              <a:gd name="connsiteX27" fmla="*/ 1057165 w 10423900"/>
              <a:gd name="connsiteY27" fmla="*/ 2964468 h 5491534"/>
              <a:gd name="connsiteX28" fmla="*/ 2912485 w 10423900"/>
              <a:gd name="connsiteY28" fmla="*/ 3408477 h 5491534"/>
              <a:gd name="connsiteX29" fmla="*/ 2748626 w 10423900"/>
              <a:gd name="connsiteY29" fmla="*/ 3582909 h 5491534"/>
              <a:gd name="connsiteX30" fmla="*/ 3763503 w 10423900"/>
              <a:gd name="connsiteY30" fmla="*/ 3820771 h 5491534"/>
              <a:gd name="connsiteX31" fmla="*/ 3219063 w 10423900"/>
              <a:gd name="connsiteY31" fmla="*/ 3847199 h 5491534"/>
              <a:gd name="connsiteX32" fmla="*/ 6385269 w 10423900"/>
              <a:gd name="connsiteY32" fmla="*/ 4840933 h 5491534"/>
              <a:gd name="connsiteX33" fmla="*/ 10285854 w 10423900"/>
              <a:gd name="connsiteY33" fmla="*/ 5471118 h 5491534"/>
              <a:gd name="connsiteX34" fmla="*/ 10423900 w 10423900"/>
              <a:gd name="connsiteY34" fmla="*/ 5491534 h 549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3900" h="5491534">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F670A148-F849-478D-A9CB-A5B9CAC93D15}" type="datetime1">
              <a:rPr lang="en-US" smtClean="0"/>
              <a:t>3/21/2025</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9779425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76C5A8FA-6B61-4934-AF55-C595090CA5DC}"/>
              </a:ext>
            </a:extLst>
          </p:cNvPr>
          <p:cNvSpPr/>
          <p:nvPr/>
        </p:nvSpPr>
        <p:spPr>
          <a:xfrm>
            <a:off x="4726728"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accent1">
              <a:alpha val="20000"/>
            </a:schemeClr>
          </a:solidFill>
          <a:ln w="32707" cap="flat">
            <a:noFill/>
            <a:prstDash val="solid"/>
            <a:miter/>
          </a:ln>
        </p:spPr>
        <p:txBody>
          <a:bodyPr rtlCol="0" anchor="ctr"/>
          <a:lstStyle/>
          <a:p>
            <a:endParaRPr lang="en-US">
              <a:solidFill>
                <a:schemeClr val="tx1"/>
              </a:solidFill>
            </a:endParaRPr>
          </a:p>
        </p:txBody>
      </p:sp>
      <p:sp>
        <p:nvSpPr>
          <p:cNvPr id="2" name="Title 1">
            <a:extLst>
              <a:ext uri="{FF2B5EF4-FFF2-40B4-BE49-F238E27FC236}">
                <a16:creationId xmlns:a16="http://schemas.microsoft.com/office/drawing/2014/main" id="{146AD042-DE90-4088-8A07-B9A64C2CE03E}"/>
              </a:ext>
            </a:extLst>
          </p:cNvPr>
          <p:cNvSpPr>
            <a:spLocks noGrp="1"/>
          </p:cNvSpPr>
          <p:nvPr>
            <p:ph type="title"/>
          </p:nvPr>
        </p:nvSpPr>
        <p:spPr>
          <a:xfrm>
            <a:off x="839788" y="640080"/>
            <a:ext cx="3886200" cy="2953512"/>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F2FFC98-62A0-445A-BEDA-785BE925A1D8}"/>
              </a:ext>
            </a:extLst>
          </p:cNvPr>
          <p:cNvSpPr>
            <a:spLocks noGrp="1"/>
          </p:cNvSpPr>
          <p:nvPr>
            <p:ph idx="1"/>
          </p:nvPr>
        </p:nvSpPr>
        <p:spPr>
          <a:xfrm>
            <a:off x="7059168" y="640080"/>
            <a:ext cx="4489704" cy="5596128"/>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B4D7827-8489-4EE4-88EE-16685FE6DE8A}"/>
              </a:ext>
            </a:extLst>
          </p:cNvPr>
          <p:cNvSpPr>
            <a:spLocks noGrp="1"/>
          </p:cNvSpPr>
          <p:nvPr>
            <p:ph type="body" sz="half" idx="2"/>
          </p:nvPr>
        </p:nvSpPr>
        <p:spPr>
          <a:xfrm>
            <a:off x="839788" y="3776472"/>
            <a:ext cx="3886200" cy="246888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33534F-EA91-4A50-B0F6-10D689E458EF}"/>
              </a:ext>
            </a:extLst>
          </p:cNvPr>
          <p:cNvSpPr>
            <a:spLocks noGrp="1"/>
          </p:cNvSpPr>
          <p:nvPr>
            <p:ph type="dt" sz="half" idx="10"/>
          </p:nvPr>
        </p:nvSpPr>
        <p:spPr/>
        <p:txBody>
          <a:bodyPr/>
          <a:lstStyle/>
          <a:p>
            <a:fld id="{78A82512-789E-4A21-91C5-FD9BAFD159CC}" type="datetime1">
              <a:rPr lang="en-US" smtClean="0"/>
              <a:t>3/21/2025</a:t>
            </a:fld>
            <a:endParaRPr lang="en-US"/>
          </a:p>
        </p:txBody>
      </p:sp>
      <p:sp>
        <p:nvSpPr>
          <p:cNvPr id="6" name="Footer Placeholder 5">
            <a:extLst>
              <a:ext uri="{FF2B5EF4-FFF2-40B4-BE49-F238E27FC236}">
                <a16:creationId xmlns:a16="http://schemas.microsoft.com/office/drawing/2014/main" id="{6C20F3F7-8B4B-4015-AA9C-109D05B2F146}"/>
              </a:ext>
            </a:extLst>
          </p:cNvPr>
          <p:cNvSpPr>
            <a:spLocks noGrp="1"/>
          </p:cNvSpPr>
          <p:nvPr>
            <p:ph type="ftr" sz="quarter" idx="11"/>
          </p:nvPr>
        </p:nvSpPr>
        <p:spPr/>
        <p:txBody>
          <a:bodyPr/>
          <a:lstStyle>
            <a:lvl1pPr algn="l">
              <a:defRPr/>
            </a:lvl1pPr>
          </a:lstStyle>
          <a:p>
            <a:endParaRPr lang="en-US"/>
          </a:p>
        </p:txBody>
      </p:sp>
      <p:sp>
        <p:nvSpPr>
          <p:cNvPr id="7" name="Slide Number Placeholder 6">
            <a:extLst>
              <a:ext uri="{FF2B5EF4-FFF2-40B4-BE49-F238E27FC236}">
                <a16:creationId xmlns:a16="http://schemas.microsoft.com/office/drawing/2014/main" id="{910B6EE2-78A1-4D01-87BE-A1487FBD271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9011469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Graphic 1" descr="Tag=AccentColor&#10;Flavor=Light&#10;Target=Fill">
            <a:extLst>
              <a:ext uri="{FF2B5EF4-FFF2-40B4-BE49-F238E27FC236}">
                <a16:creationId xmlns:a16="http://schemas.microsoft.com/office/drawing/2014/main" id="{0EE21C0F-70D8-4F3C-9392-07559C90EE6E}"/>
              </a:ext>
            </a:extLst>
          </p:cNvPr>
          <p:cNvSpPr/>
          <p:nvPr/>
        </p:nvSpPr>
        <p:spPr>
          <a:xfrm rot="10800000" flipH="1" flipV="1">
            <a:off x="684965" y="1332237"/>
            <a:ext cx="5263732" cy="3841102"/>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48DB1DFE-8154-440D-93CF-FEF7860E897F}"/>
              </a:ext>
            </a:extLst>
          </p:cNvPr>
          <p:cNvSpPr>
            <a:spLocks noGrp="1"/>
          </p:cNvSpPr>
          <p:nvPr>
            <p:ph type="title"/>
          </p:nvPr>
        </p:nvSpPr>
        <p:spPr>
          <a:xfrm>
            <a:off x="1399032" y="2523744"/>
            <a:ext cx="3831336" cy="1453896"/>
          </a:xfrm>
        </p:spPr>
        <p:txBody>
          <a:bodyPr anchor="b"/>
          <a:lstStyle>
            <a:lvl1pPr algn="ctr">
              <a:defRPr sz="3200"/>
            </a:lvl1pPr>
          </a:lstStyle>
          <a:p>
            <a:r>
              <a:rPr lang="en-US"/>
              <a:t>Click to edit Master title style</a:t>
            </a:r>
          </a:p>
        </p:txBody>
      </p:sp>
      <p:sp>
        <p:nvSpPr>
          <p:cNvPr id="3" name="Picture Placeholder 2">
            <a:extLst>
              <a:ext uri="{FF2B5EF4-FFF2-40B4-BE49-F238E27FC236}">
                <a16:creationId xmlns:a16="http://schemas.microsoft.com/office/drawing/2014/main" id="{9CD9D1F5-05CC-48F3-A314-315EF1703043}"/>
              </a:ext>
            </a:extLst>
          </p:cNvPr>
          <p:cNvSpPr>
            <a:spLocks noGrp="1"/>
          </p:cNvSpPr>
          <p:nvPr>
            <p:ph type="pic" idx="1"/>
          </p:nvPr>
        </p:nvSpPr>
        <p:spPr>
          <a:xfrm>
            <a:off x="6711696" y="640079"/>
            <a:ext cx="4837176" cy="556869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11807DE-1178-4BBB-89D8-9046239C2DE9}"/>
              </a:ext>
            </a:extLst>
          </p:cNvPr>
          <p:cNvSpPr>
            <a:spLocks noGrp="1"/>
          </p:cNvSpPr>
          <p:nvPr>
            <p:ph type="body" sz="half" idx="2"/>
          </p:nvPr>
        </p:nvSpPr>
        <p:spPr>
          <a:xfrm>
            <a:off x="1655064" y="4087368"/>
            <a:ext cx="3319272" cy="649224"/>
          </a:xfrm>
        </p:spPr>
        <p:txBody>
          <a:bodyPr>
            <a:noAutofit/>
          </a:bodyPr>
          <a:lstStyle>
            <a:lvl1pPr marL="0" indent="0" algn="ctr">
              <a:buNone/>
              <a:defRPr sz="2000" cap="all"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48EA59-A1BC-48B7-9495-6D5C6035B14B}"/>
              </a:ext>
            </a:extLst>
          </p:cNvPr>
          <p:cNvSpPr>
            <a:spLocks noGrp="1"/>
          </p:cNvSpPr>
          <p:nvPr>
            <p:ph type="dt" sz="half" idx="10"/>
          </p:nvPr>
        </p:nvSpPr>
        <p:spPr/>
        <p:txBody>
          <a:bodyPr/>
          <a:lstStyle/>
          <a:p>
            <a:fld id="{C9F2F12A-BBFC-46B8-BF16-8FBC87DE6ECA}" type="datetime1">
              <a:rPr lang="en-US" smtClean="0"/>
              <a:t>3/21/2025</a:t>
            </a:fld>
            <a:endParaRPr lang="en-US"/>
          </a:p>
        </p:txBody>
      </p:sp>
      <p:sp>
        <p:nvSpPr>
          <p:cNvPr id="6" name="Footer Placeholder 5">
            <a:extLst>
              <a:ext uri="{FF2B5EF4-FFF2-40B4-BE49-F238E27FC236}">
                <a16:creationId xmlns:a16="http://schemas.microsoft.com/office/drawing/2014/main" id="{49F85A72-B50F-440E-AAD3-53C099F6D9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C2D00B-4207-4720-8C68-605CAFDD5CA2}"/>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4250170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C888B-58B8-4428-8B1D-4E26FC5DD59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14F67B-D516-42FA-A2CA-2DCD37CFE8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2BA5FF-4919-4FF8-9C04-06CE156B762F}"/>
              </a:ext>
            </a:extLst>
          </p:cNvPr>
          <p:cNvSpPr>
            <a:spLocks noGrp="1"/>
          </p:cNvSpPr>
          <p:nvPr>
            <p:ph type="dt" sz="half" idx="10"/>
          </p:nvPr>
        </p:nvSpPr>
        <p:spPr/>
        <p:txBody>
          <a:bodyPr/>
          <a:lstStyle/>
          <a:p>
            <a:fld id="{37CB2B8A-0B1F-4F54-B4FE-416D24419C65}" type="datetime1">
              <a:rPr lang="en-US" smtClean="0"/>
              <a:t>3/21/2025</a:t>
            </a:fld>
            <a:endParaRPr lang="en-US"/>
          </a:p>
        </p:txBody>
      </p:sp>
      <p:sp>
        <p:nvSpPr>
          <p:cNvPr id="5" name="Footer Placeholder 4">
            <a:extLst>
              <a:ext uri="{FF2B5EF4-FFF2-40B4-BE49-F238E27FC236}">
                <a16:creationId xmlns:a16="http://schemas.microsoft.com/office/drawing/2014/main" id="{CBEDA970-128E-4150-8E5A-A1B056E835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EC6CD1-EE5E-42EF-B76D-BB803BA6AB5E}"/>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681513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0C2A1B-34CA-4877-9435-D77DF32575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255E5E-4A81-44CC-8D99-F56E625D46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9CEECF-A221-4ECC-AD9C-E197D516D24C}"/>
              </a:ext>
            </a:extLst>
          </p:cNvPr>
          <p:cNvSpPr>
            <a:spLocks noGrp="1"/>
          </p:cNvSpPr>
          <p:nvPr>
            <p:ph type="dt" sz="half" idx="10"/>
          </p:nvPr>
        </p:nvSpPr>
        <p:spPr/>
        <p:txBody>
          <a:bodyPr/>
          <a:lstStyle/>
          <a:p>
            <a:fld id="{DA2E38B8-0959-4ED2-8917-BD1BF2529F25}" type="datetime1">
              <a:rPr lang="en-US" smtClean="0"/>
              <a:t>3/21/2025</a:t>
            </a:fld>
            <a:endParaRPr lang="en-US"/>
          </a:p>
        </p:txBody>
      </p:sp>
      <p:sp>
        <p:nvSpPr>
          <p:cNvPr id="5" name="Footer Placeholder 4">
            <a:extLst>
              <a:ext uri="{FF2B5EF4-FFF2-40B4-BE49-F238E27FC236}">
                <a16:creationId xmlns:a16="http://schemas.microsoft.com/office/drawing/2014/main" id="{018F41AE-0DDE-49ED-9F0C-E0E16F599A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B47FB7-77F0-4C43-B81E-D04B31C953D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670286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615C6B-1C98-4B1C-AB4B-1E1898E593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E8DFF97-B7FD-47F9-BC7F-DD4B4C5EA2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831D22-079E-43E3-86A4-BA12DB888C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E3F48A-2FDD-4176-9567-DAB49119C466}" type="datetime1">
              <a:rPr lang="en-US" smtClean="0"/>
              <a:t>3/21/2025</a:t>
            </a:fld>
            <a:endParaRPr lang="en-US"/>
          </a:p>
        </p:txBody>
      </p:sp>
      <p:sp>
        <p:nvSpPr>
          <p:cNvPr id="5" name="Footer Placeholder 4">
            <a:extLst>
              <a:ext uri="{FF2B5EF4-FFF2-40B4-BE49-F238E27FC236}">
                <a16:creationId xmlns:a16="http://schemas.microsoft.com/office/drawing/2014/main" id="{A14C30A2-140B-4A5D-BEEC-C1314AF1F3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71BA8F-7826-496D-91F8-B3ECDF34DA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845F5A-061D-4825-9AE9-D7794091C6CF}" type="slidenum">
              <a:rPr lang="en-US" smtClean="0"/>
              <a:t>‹#›</a:t>
            </a:fld>
            <a:endParaRPr lang="en-US"/>
          </a:p>
        </p:txBody>
      </p:sp>
    </p:spTree>
    <p:extLst>
      <p:ext uri="{BB962C8B-B14F-4D97-AF65-F5344CB8AC3E}">
        <p14:creationId xmlns:p14="http://schemas.microsoft.com/office/powerpoint/2010/main" val="1699612332"/>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19" r:id="rId6"/>
    <p:sldLayoutId id="2147483714" r:id="rId7"/>
    <p:sldLayoutId id="2147483715" r:id="rId8"/>
    <p:sldLayoutId id="2147483716" r:id="rId9"/>
    <p:sldLayoutId id="2147483717" r:id="rId10"/>
    <p:sldLayoutId id="2147483718" r:id="rId11"/>
    <p:sldLayoutId id="2147483720" r:id="rId12"/>
  </p:sldLayoutIdLst>
  <p:hf hdr="0" ftr="0" dt="0"/>
  <p:txStyles>
    <p:titleStyle>
      <a:lvl1pPr algn="l" defTabSz="914400" rtl="0" eaLnBrk="1" latinLnBrk="0" hangingPunct="1">
        <a:lnSpc>
          <a:spcPct val="90000"/>
        </a:lnSpc>
        <a:spcBef>
          <a:spcPct val="0"/>
        </a:spcBef>
        <a:buNone/>
        <a:defRPr sz="4000" i="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hyperlink" Target="https://www.cilip.org.uk/resource/resmgr/cilip/research/workforce_mapping/workforce_mapping_2023.pdf" TargetMode="External"/><Relationship Id="rId2" Type="http://schemas.openxmlformats.org/officeDocument/2006/relationships/notesSlide" Target="../notesSlides/notesSlide14.xml"/><Relationship Id="rId1" Type="http://schemas.openxmlformats.org/officeDocument/2006/relationships/slideLayout" Target="../slideLayouts/slideLayout8.xml"/><Relationship Id="rId6" Type="http://schemas.openxmlformats.org/officeDocument/2006/relationships/hyperlink" Target="https://doi.org/10.1177/13623613221145377" TargetMode="External"/><Relationship Id="rId5" Type="http://schemas.openxmlformats.org/officeDocument/2006/relationships/hyperlink" Target="https://doi.org/10.1177/1362361309103794" TargetMode="External"/><Relationship Id="rId4" Type="http://schemas.openxmlformats.org/officeDocument/2006/relationships/hyperlink" Target="https://www.achieveability.org.uk/files/1516612947/wac-neurodiverse-voices-opening-doors-to-employment-report_2018_interactive.pdf"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doi.org/10.1108/EDI-06-2020-0172" TargetMode="External"/><Relationship Id="rId2" Type="http://schemas.openxmlformats.org/officeDocument/2006/relationships/notesSlide" Target="../notesSlides/notesSlide15.xml"/><Relationship Id="rId1" Type="http://schemas.openxmlformats.org/officeDocument/2006/relationships/slideLayout" Target="../slideLayouts/slideLayout8.xml"/><Relationship Id="rId5" Type="http://schemas.openxmlformats.org/officeDocument/2006/relationships/hyperlink" Target="https://www.rluk.ac.uk/wp-content/uploads/2022/12/EDI-in-research-libraries-report.pdf" TargetMode="External"/><Relationship Id="rId4" Type="http://schemas.openxmlformats.org/officeDocument/2006/relationships/hyperlink" Target="https://doi.org/10.11575/sppp.v11i0.52988"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64E0904-5ABD-4DC7-8562-C38580C953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Colorful leaf patterns">
            <a:extLst>
              <a:ext uri="{FF2B5EF4-FFF2-40B4-BE49-F238E27FC236}">
                <a16:creationId xmlns:a16="http://schemas.microsoft.com/office/drawing/2014/main" id="{73EED4D6-B467-FF77-50A2-73E81FC1B437}"/>
              </a:ext>
            </a:extLst>
          </p:cNvPr>
          <p:cNvPicPr>
            <a:picLocks noChangeAspect="1"/>
          </p:cNvPicPr>
          <p:nvPr/>
        </p:nvPicPr>
        <p:blipFill>
          <a:blip r:embed="rId3"/>
          <a:srcRect t="5753" b="13890"/>
          <a:stretch/>
        </p:blipFill>
        <p:spPr>
          <a:xfrm>
            <a:off x="20" y="10"/>
            <a:ext cx="12191980" cy="6857990"/>
          </a:xfrm>
          <a:custGeom>
            <a:avLst/>
            <a:gdLst/>
            <a:ahLst/>
            <a:cxnLst/>
            <a:rect l="l" t="t" r="r" b="b"/>
            <a:pathLst>
              <a:path w="12192000" h="6858000">
                <a:moveTo>
                  <a:pt x="0" y="0"/>
                </a:moveTo>
                <a:lnTo>
                  <a:pt x="12192000" y="0"/>
                </a:lnTo>
                <a:lnTo>
                  <a:pt x="12192000" y="6858000"/>
                </a:lnTo>
                <a:lnTo>
                  <a:pt x="11560655" y="6858000"/>
                </a:lnTo>
                <a:lnTo>
                  <a:pt x="11572884" y="6759738"/>
                </a:lnTo>
                <a:cubicBezTo>
                  <a:pt x="11663744" y="6693104"/>
                  <a:pt x="11749315" y="6619456"/>
                  <a:pt x="11812292" y="6532282"/>
                </a:cubicBezTo>
                <a:cubicBezTo>
                  <a:pt x="11851232" y="6478675"/>
                  <a:pt x="11886807" y="6425068"/>
                  <a:pt x="11956995" y="6386992"/>
                </a:cubicBezTo>
                <a:cubicBezTo>
                  <a:pt x="11918054" y="6334888"/>
                  <a:pt x="11851232" y="6322863"/>
                  <a:pt x="11801234" y="6284788"/>
                </a:cubicBezTo>
                <a:cubicBezTo>
                  <a:pt x="11797390" y="6253224"/>
                  <a:pt x="11876711" y="6262743"/>
                  <a:pt x="11856520" y="6193604"/>
                </a:cubicBezTo>
                <a:cubicBezTo>
                  <a:pt x="11829119" y="6101419"/>
                  <a:pt x="11858923" y="5996209"/>
                  <a:pt x="11722875" y="5956630"/>
                </a:cubicBezTo>
                <a:cubicBezTo>
                  <a:pt x="11686819" y="5866950"/>
                  <a:pt x="11676724" y="5723664"/>
                  <a:pt x="11763258" y="5635988"/>
                </a:cubicBezTo>
                <a:cubicBezTo>
                  <a:pt x="11892094" y="5505226"/>
                  <a:pt x="11871424" y="5422059"/>
                  <a:pt x="11706050" y="5351418"/>
                </a:cubicBezTo>
                <a:cubicBezTo>
                  <a:pt x="11684896" y="5342400"/>
                  <a:pt x="11707491" y="4786287"/>
                  <a:pt x="11697876" y="4763241"/>
                </a:cubicBezTo>
                <a:cubicBezTo>
                  <a:pt x="11713260" y="4731677"/>
                  <a:pt x="11749315" y="4739192"/>
                  <a:pt x="11776236" y="4730675"/>
                </a:cubicBezTo>
                <a:cubicBezTo>
                  <a:pt x="11894018" y="4694603"/>
                  <a:pt x="11897864" y="4694603"/>
                  <a:pt x="11868540" y="4584884"/>
                </a:cubicBezTo>
                <a:cubicBezTo>
                  <a:pt x="11859884" y="4551817"/>
                  <a:pt x="11880076" y="4538289"/>
                  <a:pt x="11898825" y="4517749"/>
                </a:cubicBezTo>
                <a:cubicBezTo>
                  <a:pt x="11969013" y="4441095"/>
                  <a:pt x="11969494" y="4440094"/>
                  <a:pt x="11897864" y="4375464"/>
                </a:cubicBezTo>
                <a:cubicBezTo>
                  <a:pt x="11877192" y="4356928"/>
                  <a:pt x="11863252" y="4336887"/>
                  <a:pt x="11854116" y="4311838"/>
                </a:cubicBezTo>
                <a:cubicBezTo>
                  <a:pt x="11837290" y="4266245"/>
                  <a:pt x="11837771" y="4228169"/>
                  <a:pt x="11901709" y="4203620"/>
                </a:cubicBezTo>
                <a:cubicBezTo>
                  <a:pt x="11946418" y="4186086"/>
                  <a:pt x="11971897" y="4166044"/>
                  <a:pt x="11974782" y="4114442"/>
                </a:cubicBezTo>
                <a:cubicBezTo>
                  <a:pt x="11976706" y="4071355"/>
                  <a:pt x="11981993" y="4043299"/>
                  <a:pt x="11932476" y="4024762"/>
                </a:cubicBezTo>
                <a:cubicBezTo>
                  <a:pt x="11892576" y="4009732"/>
                  <a:pt x="11881038" y="3977668"/>
                  <a:pt x="11885365" y="3939592"/>
                </a:cubicBezTo>
                <a:cubicBezTo>
                  <a:pt x="11895460" y="3846405"/>
                  <a:pt x="11841137" y="3791796"/>
                  <a:pt x="11751719" y="3749211"/>
                </a:cubicBezTo>
                <a:cubicBezTo>
                  <a:pt x="11666628" y="3708629"/>
                  <a:pt x="11592115" y="3654019"/>
                  <a:pt x="11513754" y="3604420"/>
                </a:cubicBezTo>
                <a:cubicBezTo>
                  <a:pt x="11426740" y="3549310"/>
                  <a:pt x="11325786" y="3516243"/>
                  <a:pt x="11220504" y="3488188"/>
                </a:cubicBezTo>
                <a:cubicBezTo>
                  <a:pt x="11239734" y="3448108"/>
                  <a:pt x="11306076" y="3470653"/>
                  <a:pt x="11312805" y="3414541"/>
                </a:cubicBezTo>
                <a:cubicBezTo>
                  <a:pt x="11148394" y="3366945"/>
                  <a:pt x="10991193" y="3295301"/>
                  <a:pt x="10805146" y="3277767"/>
                </a:cubicBezTo>
                <a:cubicBezTo>
                  <a:pt x="10955618" y="3286784"/>
                  <a:pt x="11092147" y="3222154"/>
                  <a:pt x="11234926" y="3203117"/>
                </a:cubicBezTo>
                <a:cubicBezTo>
                  <a:pt x="11248386" y="3171554"/>
                  <a:pt x="11217140" y="3179569"/>
                  <a:pt x="11204640" y="3174060"/>
                </a:cubicBezTo>
                <a:cubicBezTo>
                  <a:pt x="11192140" y="3168047"/>
                  <a:pt x="11176757" y="3166042"/>
                  <a:pt x="11174834" y="3143498"/>
                </a:cubicBezTo>
                <a:cubicBezTo>
                  <a:pt x="11243580" y="3110932"/>
                  <a:pt x="11329632" y="3132475"/>
                  <a:pt x="11400780" y="3099410"/>
                </a:cubicBezTo>
                <a:cubicBezTo>
                  <a:pt x="11384916" y="3051314"/>
                  <a:pt x="11323382" y="3080371"/>
                  <a:pt x="11297902" y="3041793"/>
                </a:cubicBezTo>
                <a:cubicBezTo>
                  <a:pt x="11364246" y="3034780"/>
                  <a:pt x="11425779" y="3031774"/>
                  <a:pt x="11485870" y="3021253"/>
                </a:cubicBezTo>
                <a:cubicBezTo>
                  <a:pt x="11532984" y="3013236"/>
                  <a:pt x="11545964" y="2972154"/>
                  <a:pt x="11513754" y="2944098"/>
                </a:cubicBezTo>
                <a:cubicBezTo>
                  <a:pt x="11484909" y="2919049"/>
                  <a:pt x="11442604" y="2917044"/>
                  <a:pt x="11405107" y="2906523"/>
                </a:cubicBezTo>
                <a:cubicBezTo>
                  <a:pt x="11137817" y="2833377"/>
                  <a:pt x="10857066" y="2809829"/>
                  <a:pt x="10572950" y="2803317"/>
                </a:cubicBezTo>
                <a:cubicBezTo>
                  <a:pt x="10117210" y="2792795"/>
                  <a:pt x="9660028" y="2793297"/>
                  <a:pt x="9205250" y="2778767"/>
                </a:cubicBezTo>
                <a:cubicBezTo>
                  <a:pt x="8996489" y="2772379"/>
                  <a:pt x="8788540" y="2761765"/>
                  <a:pt x="8579578" y="2759181"/>
                </a:cubicBezTo>
                <a:cubicBezTo>
                  <a:pt x="8509922" y="2758320"/>
                  <a:pt x="8440155" y="2758352"/>
                  <a:pt x="8370208" y="2759730"/>
                </a:cubicBezTo>
                <a:cubicBezTo>
                  <a:pt x="8070708" y="2765742"/>
                  <a:pt x="7771690" y="2764238"/>
                  <a:pt x="7470748" y="2819849"/>
                </a:cubicBezTo>
                <a:cubicBezTo>
                  <a:pt x="7316911" y="2848407"/>
                  <a:pt x="7156825" y="2838887"/>
                  <a:pt x="7001547" y="2861432"/>
                </a:cubicBezTo>
                <a:cubicBezTo>
                  <a:pt x="6765024" y="2896002"/>
                  <a:pt x="6528501" y="2936583"/>
                  <a:pt x="6295343" y="2988688"/>
                </a:cubicBezTo>
                <a:cubicBezTo>
                  <a:pt x="6222271" y="3005220"/>
                  <a:pt x="6131892" y="3015241"/>
                  <a:pt x="6075166" y="3078367"/>
                </a:cubicBezTo>
                <a:cubicBezTo>
                  <a:pt x="5985266" y="3038288"/>
                  <a:pt x="5929502" y="3113938"/>
                  <a:pt x="5859314" y="3139490"/>
                </a:cubicBezTo>
                <a:cubicBezTo>
                  <a:pt x="5831912" y="3149510"/>
                  <a:pt x="5795857" y="3163538"/>
                  <a:pt x="5800183" y="3195101"/>
                </a:cubicBezTo>
                <a:cubicBezTo>
                  <a:pt x="5804030" y="3234680"/>
                  <a:pt x="5844410" y="3260231"/>
                  <a:pt x="5882870" y="3252215"/>
                </a:cubicBezTo>
                <a:cubicBezTo>
                  <a:pt x="6002574" y="3227164"/>
                  <a:pt x="6109777" y="3283277"/>
                  <a:pt x="6232848" y="3274760"/>
                </a:cubicBezTo>
                <a:cubicBezTo>
                  <a:pt x="6125643" y="3298808"/>
                  <a:pt x="6018918" y="3323358"/>
                  <a:pt x="5911715" y="3347407"/>
                </a:cubicBezTo>
                <a:cubicBezTo>
                  <a:pt x="6070839" y="3366444"/>
                  <a:pt x="6227559" y="3332376"/>
                  <a:pt x="6384279" y="3312836"/>
                </a:cubicBezTo>
                <a:cubicBezTo>
                  <a:pt x="6434757" y="3306824"/>
                  <a:pt x="6513117" y="3260732"/>
                  <a:pt x="6526097" y="3325362"/>
                </a:cubicBezTo>
                <a:cubicBezTo>
                  <a:pt x="6534750" y="3368448"/>
                  <a:pt x="6450622" y="3371454"/>
                  <a:pt x="6403028" y="3383478"/>
                </a:cubicBezTo>
                <a:cubicBezTo>
                  <a:pt x="6192945" y="3435081"/>
                  <a:pt x="5979497" y="3465141"/>
                  <a:pt x="5767013" y="3500713"/>
                </a:cubicBezTo>
                <a:cubicBezTo>
                  <a:pt x="5746822" y="3504220"/>
                  <a:pt x="5720381" y="3501214"/>
                  <a:pt x="5706920" y="3511233"/>
                </a:cubicBezTo>
                <a:cubicBezTo>
                  <a:pt x="5598272" y="3591895"/>
                  <a:pt x="5460782" y="3618449"/>
                  <a:pt x="5310793" y="3677066"/>
                </a:cubicBezTo>
                <a:cubicBezTo>
                  <a:pt x="5405498" y="3704622"/>
                  <a:pt x="5469435" y="3648007"/>
                  <a:pt x="5548276" y="3660533"/>
                </a:cubicBezTo>
                <a:cubicBezTo>
                  <a:pt x="5467993" y="3721154"/>
                  <a:pt x="5374730" y="3732677"/>
                  <a:pt x="5293005" y="3765743"/>
                </a:cubicBezTo>
                <a:cubicBezTo>
                  <a:pt x="5234355" y="3789291"/>
                  <a:pt x="5016580" y="3862938"/>
                  <a:pt x="4983410" y="3883981"/>
                </a:cubicBezTo>
                <a:cubicBezTo>
                  <a:pt x="4883416" y="3949110"/>
                  <a:pt x="4756501" y="3979672"/>
                  <a:pt x="4674775" y="4068850"/>
                </a:cubicBezTo>
                <a:cubicBezTo>
                  <a:pt x="4617087" y="4131477"/>
                  <a:pt x="4520939" y="4119952"/>
                  <a:pt x="4453155" y="4163539"/>
                </a:cubicBezTo>
                <a:cubicBezTo>
                  <a:pt x="4429119" y="4204622"/>
                  <a:pt x="4475751" y="4215143"/>
                  <a:pt x="4492095" y="4237188"/>
                </a:cubicBezTo>
                <a:cubicBezTo>
                  <a:pt x="4513728" y="4266746"/>
                  <a:pt x="4475269" y="4283280"/>
                  <a:pt x="4464213" y="4318851"/>
                </a:cubicBezTo>
                <a:cubicBezTo>
                  <a:pt x="4591608" y="4278771"/>
                  <a:pt x="4713234" y="4255223"/>
                  <a:pt x="4857456" y="4241696"/>
                </a:cubicBezTo>
                <a:cubicBezTo>
                  <a:pt x="4809862" y="4299311"/>
                  <a:pt x="4752174" y="4274261"/>
                  <a:pt x="4713234" y="4295303"/>
                </a:cubicBezTo>
                <a:cubicBezTo>
                  <a:pt x="4687756" y="4308830"/>
                  <a:pt x="4648816" y="4314843"/>
                  <a:pt x="4656026" y="4348410"/>
                </a:cubicBezTo>
                <a:cubicBezTo>
                  <a:pt x="4661795" y="4374963"/>
                  <a:pt x="4694486" y="4371456"/>
                  <a:pt x="4718523" y="4368951"/>
                </a:cubicBezTo>
                <a:cubicBezTo>
                  <a:pt x="4810825" y="4359433"/>
                  <a:pt x="4900722" y="4356425"/>
                  <a:pt x="4989178" y="4420054"/>
                </a:cubicBezTo>
                <a:cubicBezTo>
                  <a:pt x="4764193" y="4512739"/>
                  <a:pt x="4505557" y="4473661"/>
                  <a:pt x="4304127" y="4609933"/>
                </a:cubicBezTo>
                <a:cubicBezTo>
                  <a:pt x="4332491" y="4652018"/>
                  <a:pt x="4372871" y="4629473"/>
                  <a:pt x="4402677" y="4624463"/>
                </a:cubicBezTo>
                <a:cubicBezTo>
                  <a:pt x="4598338" y="4590394"/>
                  <a:pt x="5297331" y="4651016"/>
                  <a:pt x="5398287" y="4608430"/>
                </a:cubicBezTo>
                <a:cubicBezTo>
                  <a:pt x="5460301" y="4582379"/>
                  <a:pt x="5525682" y="4569853"/>
                  <a:pt x="5592504" y="4585886"/>
                </a:cubicBezTo>
                <a:cubicBezTo>
                  <a:pt x="5656923" y="4601416"/>
                  <a:pt x="5640578" y="4819353"/>
                  <a:pt x="5411266" y="4964142"/>
                </a:cubicBezTo>
                <a:cubicBezTo>
                  <a:pt x="5378575" y="4984684"/>
                  <a:pt x="5524721" y="5014244"/>
                  <a:pt x="5480493" y="5031277"/>
                </a:cubicBezTo>
                <a:cubicBezTo>
                  <a:pt x="5445880" y="5044804"/>
                  <a:pt x="5276179" y="5037289"/>
                  <a:pt x="5233393" y="5047810"/>
                </a:cubicBezTo>
                <a:cubicBezTo>
                  <a:pt x="5216567" y="5052318"/>
                  <a:pt x="4701216" y="5221157"/>
                  <a:pt x="4750251" y="5256728"/>
                </a:cubicBezTo>
                <a:cubicBezTo>
                  <a:pt x="4896877" y="5363441"/>
                  <a:pt x="5388190" y="5558833"/>
                  <a:pt x="4508440" y="5624965"/>
                </a:cubicBezTo>
                <a:cubicBezTo>
                  <a:pt x="4536323" y="5663542"/>
                  <a:pt x="4613241" y="5638994"/>
                  <a:pt x="4602665" y="5706629"/>
                </a:cubicBezTo>
                <a:cubicBezTo>
                  <a:pt x="4485845" y="5743202"/>
                  <a:pt x="4350758" y="5741198"/>
                  <a:pt x="4215189" y="5797811"/>
                </a:cubicBezTo>
                <a:cubicBezTo>
                  <a:pt x="4276245" y="5838893"/>
                  <a:pt x="4346432" y="5813844"/>
                  <a:pt x="4407966" y="5826870"/>
                </a:cubicBezTo>
                <a:cubicBezTo>
                  <a:pt x="4373353" y="5878473"/>
                  <a:pt x="4313741" y="5870457"/>
                  <a:pt x="4265186" y="5881478"/>
                </a:cubicBezTo>
                <a:cubicBezTo>
                  <a:pt x="4220479" y="5892001"/>
                  <a:pt x="4125774" y="5981680"/>
                  <a:pt x="4145964" y="5977170"/>
                </a:cubicBezTo>
                <a:cubicBezTo>
                  <a:pt x="4332971" y="5937091"/>
                  <a:pt x="4522862" y="5948113"/>
                  <a:pt x="4710350" y="5909035"/>
                </a:cubicBezTo>
                <a:cubicBezTo>
                  <a:pt x="4772366" y="5896009"/>
                  <a:pt x="4842554" y="5870958"/>
                  <a:pt x="4870916" y="5949616"/>
                </a:cubicBezTo>
                <a:cubicBezTo>
                  <a:pt x="4879571" y="5972663"/>
                  <a:pt x="4873320" y="5980177"/>
                  <a:pt x="4960333" y="5949115"/>
                </a:cubicBezTo>
                <a:cubicBezTo>
                  <a:pt x="4994466" y="5937091"/>
                  <a:pt x="5039656" y="5924065"/>
                  <a:pt x="5073788" y="5953623"/>
                </a:cubicBezTo>
                <a:cubicBezTo>
                  <a:pt x="5052154" y="5990698"/>
                  <a:pt x="5010331" y="5979675"/>
                  <a:pt x="4979084" y="5990197"/>
                </a:cubicBezTo>
                <a:cubicBezTo>
                  <a:pt x="4896397" y="6017250"/>
                  <a:pt x="5180513" y="6120457"/>
                  <a:pt x="5100228" y="6151519"/>
                </a:cubicBezTo>
                <a:cubicBezTo>
                  <a:pt x="4935817" y="6215148"/>
                  <a:pt x="4832938" y="6196611"/>
                  <a:pt x="4666602" y="6266250"/>
                </a:cubicBezTo>
                <a:cubicBezTo>
                  <a:pt x="4723331" y="6264746"/>
                  <a:pt x="4706024" y="6288795"/>
                  <a:pt x="4762750" y="6288795"/>
                </a:cubicBezTo>
                <a:cubicBezTo>
                  <a:pt x="4788229" y="6288795"/>
                  <a:pt x="4815151" y="6294807"/>
                  <a:pt x="4815151" y="6322363"/>
                </a:cubicBezTo>
                <a:cubicBezTo>
                  <a:pt x="4815151" y="6348414"/>
                  <a:pt x="4516613" y="6491199"/>
                  <a:pt x="4558918" y="6504727"/>
                </a:cubicBezTo>
                <a:cubicBezTo>
                  <a:pt x="4674295" y="6541299"/>
                  <a:pt x="4970431" y="6429075"/>
                  <a:pt x="4899280" y="6480679"/>
                </a:cubicBezTo>
                <a:cubicBezTo>
                  <a:pt x="4791114" y="6559337"/>
                  <a:pt x="4774769" y="6574868"/>
                  <a:pt x="4692563" y="6586391"/>
                </a:cubicBezTo>
                <a:cubicBezTo>
                  <a:pt x="4621894" y="6596411"/>
                  <a:pt x="4373353" y="6816352"/>
                  <a:pt x="4303645" y="6834888"/>
                </a:cubicBezTo>
                <a:cubicBezTo>
                  <a:pt x="4288262" y="6838896"/>
                  <a:pt x="4291687" y="6845065"/>
                  <a:pt x="4307829" y="6852361"/>
                </a:cubicBezTo>
                <a:lnTo>
                  <a:pt x="4323786" y="6858000"/>
                </a:lnTo>
                <a:lnTo>
                  <a:pt x="0" y="6858000"/>
                </a:lnTo>
                <a:close/>
              </a:path>
            </a:pathLst>
          </a:custGeom>
        </p:spPr>
      </p:pic>
      <p:sp>
        <p:nvSpPr>
          <p:cNvPr id="2" name="Title 1">
            <a:extLst>
              <a:ext uri="{FF2B5EF4-FFF2-40B4-BE49-F238E27FC236}">
                <a16:creationId xmlns:a16="http://schemas.microsoft.com/office/drawing/2014/main" id="{9599155B-014E-EBC3-F34E-CAA2E72B7422}"/>
              </a:ext>
            </a:extLst>
          </p:cNvPr>
          <p:cNvSpPr>
            <a:spLocks noGrp="1"/>
          </p:cNvSpPr>
          <p:nvPr>
            <p:ph type="ctrTitle"/>
          </p:nvPr>
        </p:nvSpPr>
        <p:spPr>
          <a:xfrm>
            <a:off x="6554081" y="3632632"/>
            <a:ext cx="5634871" cy="1718213"/>
          </a:xfrm>
        </p:spPr>
        <p:txBody>
          <a:bodyPr anchor="b">
            <a:noAutofit/>
          </a:bodyPr>
          <a:lstStyle/>
          <a:p>
            <a:r>
              <a:rPr lang="en-GB" sz="3200" b="1" dirty="0"/>
              <a:t>The experiences of neurodivergent individuals of recruitment and panel interviews in academic libraries – a case study</a:t>
            </a:r>
            <a:endParaRPr lang="en-GB" sz="3200" dirty="0"/>
          </a:p>
        </p:txBody>
      </p:sp>
      <p:sp>
        <p:nvSpPr>
          <p:cNvPr id="3" name="Subtitle 2">
            <a:extLst>
              <a:ext uri="{FF2B5EF4-FFF2-40B4-BE49-F238E27FC236}">
                <a16:creationId xmlns:a16="http://schemas.microsoft.com/office/drawing/2014/main" id="{342E0CCC-D438-7C31-20F8-15D12A466C35}"/>
              </a:ext>
            </a:extLst>
          </p:cNvPr>
          <p:cNvSpPr>
            <a:spLocks noGrp="1"/>
          </p:cNvSpPr>
          <p:nvPr>
            <p:ph type="subTitle" idx="1"/>
          </p:nvPr>
        </p:nvSpPr>
        <p:spPr>
          <a:xfrm>
            <a:off x="6638599" y="5504868"/>
            <a:ext cx="5465833" cy="646785"/>
          </a:xfrm>
        </p:spPr>
        <p:txBody>
          <a:bodyPr>
            <a:normAutofit lnSpcReduction="10000"/>
          </a:bodyPr>
          <a:lstStyle/>
          <a:p>
            <a:r>
              <a:rPr lang="en-GB" sz="2000"/>
              <a:t>overview, findings and recommendations</a:t>
            </a:r>
          </a:p>
        </p:txBody>
      </p:sp>
      <p:sp>
        <p:nvSpPr>
          <p:cNvPr id="5" name="TextBox 4">
            <a:extLst>
              <a:ext uri="{FF2B5EF4-FFF2-40B4-BE49-F238E27FC236}">
                <a16:creationId xmlns:a16="http://schemas.microsoft.com/office/drawing/2014/main" id="{F04C92D0-9CD3-95E2-5497-642CDF657546}"/>
              </a:ext>
            </a:extLst>
          </p:cNvPr>
          <p:cNvSpPr txBox="1"/>
          <p:nvPr/>
        </p:nvSpPr>
        <p:spPr>
          <a:xfrm>
            <a:off x="6638599" y="6286500"/>
            <a:ext cx="3357563" cy="369332"/>
          </a:xfrm>
          <a:prstGeom prst="rect">
            <a:avLst/>
          </a:prstGeom>
          <a:noFill/>
        </p:spPr>
        <p:txBody>
          <a:bodyPr wrap="square" rtlCol="0">
            <a:spAutoFit/>
          </a:bodyPr>
          <a:lstStyle/>
          <a:p>
            <a:r>
              <a:rPr lang="en-GB" b="1"/>
              <a:t>Clare Camp (she/her</a:t>
            </a:r>
            <a:r>
              <a:rPr lang="en-GB"/>
              <a:t>)</a:t>
            </a:r>
          </a:p>
        </p:txBody>
      </p:sp>
      <p:sp>
        <p:nvSpPr>
          <p:cNvPr id="6" name="Slide Number Placeholder 5">
            <a:extLst>
              <a:ext uri="{FF2B5EF4-FFF2-40B4-BE49-F238E27FC236}">
                <a16:creationId xmlns:a16="http://schemas.microsoft.com/office/drawing/2014/main" id="{2743E760-EC7B-E859-4035-7413D407D06F}"/>
              </a:ext>
            </a:extLst>
          </p:cNvPr>
          <p:cNvSpPr>
            <a:spLocks noGrp="1"/>
          </p:cNvSpPr>
          <p:nvPr>
            <p:ph type="sldNum" sz="quarter" idx="12"/>
          </p:nvPr>
        </p:nvSpPr>
        <p:spPr/>
        <p:txBody>
          <a:bodyPr/>
          <a:lstStyle/>
          <a:p>
            <a:fld id="{51845F5A-061D-4825-9AE9-D7794091C6CF}" type="slidenum">
              <a:rPr lang="en-US" smtClean="0"/>
              <a:t>1</a:t>
            </a:fld>
            <a:endParaRPr lang="en-US"/>
          </a:p>
        </p:txBody>
      </p:sp>
    </p:spTree>
    <p:extLst>
      <p:ext uri="{BB962C8B-B14F-4D97-AF65-F5344CB8AC3E}">
        <p14:creationId xmlns:p14="http://schemas.microsoft.com/office/powerpoint/2010/main" val="13761438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435B05A-2B82-6E35-6FA1-F8CB0BE3FC75}"/>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D4B24C6F-493B-B1A3-DD46-55732845C9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Colorful leaf patterns">
            <a:extLst>
              <a:ext uri="{FF2B5EF4-FFF2-40B4-BE49-F238E27FC236}">
                <a16:creationId xmlns:a16="http://schemas.microsoft.com/office/drawing/2014/main" id="{41AD67B1-F58E-B260-9DD1-65AD3BA89185}"/>
              </a:ext>
            </a:extLst>
          </p:cNvPr>
          <p:cNvPicPr>
            <a:picLocks noChangeAspect="1"/>
          </p:cNvPicPr>
          <p:nvPr/>
        </p:nvPicPr>
        <p:blipFill>
          <a:blip r:embed="rId3"/>
          <a:srcRect l="10170" r="28968" b="1"/>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7" name="Title 1">
            <a:extLst>
              <a:ext uri="{FF2B5EF4-FFF2-40B4-BE49-F238E27FC236}">
                <a16:creationId xmlns:a16="http://schemas.microsoft.com/office/drawing/2014/main" id="{6349DEBB-1A89-8D91-C14F-18D213CCABE5}"/>
              </a:ext>
            </a:extLst>
          </p:cNvPr>
          <p:cNvSpPr>
            <a:spLocks noGrp="1"/>
          </p:cNvSpPr>
          <p:nvPr>
            <p:ph type="ctrTitle"/>
          </p:nvPr>
        </p:nvSpPr>
        <p:spPr>
          <a:xfrm>
            <a:off x="484734" y="308459"/>
            <a:ext cx="4443688" cy="878823"/>
          </a:xfrm>
        </p:spPr>
        <p:txBody>
          <a:bodyPr>
            <a:normAutofit/>
          </a:bodyPr>
          <a:lstStyle/>
          <a:p>
            <a:r>
              <a:rPr lang="en-GB" sz="3700" b="1"/>
              <a:t>Outline </a:t>
            </a:r>
          </a:p>
        </p:txBody>
      </p:sp>
      <p:sp>
        <p:nvSpPr>
          <p:cNvPr id="9" name="TextBox 8">
            <a:extLst>
              <a:ext uri="{FF2B5EF4-FFF2-40B4-BE49-F238E27FC236}">
                <a16:creationId xmlns:a16="http://schemas.microsoft.com/office/drawing/2014/main" id="{941438A3-4331-1478-7F4A-0BDFEA0EC2EB}"/>
              </a:ext>
            </a:extLst>
          </p:cNvPr>
          <p:cNvSpPr txBox="1"/>
          <p:nvPr/>
        </p:nvSpPr>
        <p:spPr>
          <a:xfrm>
            <a:off x="326173" y="1613679"/>
            <a:ext cx="6094140" cy="4401205"/>
          </a:xfrm>
          <a:prstGeom prst="rect">
            <a:avLst/>
          </a:prstGeom>
          <a:noFill/>
        </p:spPr>
        <p:txBody>
          <a:bodyPr wrap="square">
            <a:spAutoFit/>
          </a:bodyPr>
          <a:lstStyle/>
          <a:p>
            <a:endParaRPr lang="en-GB" sz="2000"/>
          </a:p>
          <a:p>
            <a:pPr marL="342900" indent="-342900">
              <a:buFont typeface="Arial" panose="020B0604020202020204" pitchFamily="34" charset="0"/>
              <a:buChar char="•"/>
            </a:pPr>
            <a:r>
              <a:rPr lang="en-GB" sz="2000"/>
              <a:t>Background</a:t>
            </a:r>
          </a:p>
          <a:p>
            <a:endParaRPr lang="en-GB" sz="2000"/>
          </a:p>
          <a:p>
            <a:pPr marL="342900" indent="-342900">
              <a:buFont typeface="Arial" panose="020B0604020202020204" pitchFamily="34" charset="0"/>
              <a:buChar char="•"/>
            </a:pPr>
            <a:r>
              <a:rPr lang="en-GB" sz="2000"/>
              <a:t>Aims and objectives</a:t>
            </a:r>
          </a:p>
          <a:p>
            <a:pPr marL="342900" indent="-342900">
              <a:buFont typeface="Arial" panose="020B0604020202020204" pitchFamily="34" charset="0"/>
              <a:buChar char="•"/>
            </a:pPr>
            <a:endParaRPr lang="en-GB" sz="2000"/>
          </a:p>
          <a:p>
            <a:pPr marL="342900" indent="-342900">
              <a:buFont typeface="Arial" panose="020B0604020202020204" pitchFamily="34" charset="0"/>
              <a:buChar char="•"/>
            </a:pPr>
            <a:r>
              <a:rPr lang="en-GB" sz="2000"/>
              <a:t>Research questions and methodology</a:t>
            </a:r>
          </a:p>
          <a:p>
            <a:endParaRPr lang="en-GB" sz="2000"/>
          </a:p>
          <a:p>
            <a:pPr marL="342900" indent="-342900">
              <a:buFont typeface="Arial" panose="020B0604020202020204" pitchFamily="34" charset="0"/>
              <a:buChar char="•"/>
            </a:pPr>
            <a:r>
              <a:rPr lang="en-GB" sz="2000"/>
              <a:t>Findings</a:t>
            </a:r>
          </a:p>
          <a:p>
            <a:endParaRPr lang="en-GB" sz="2000"/>
          </a:p>
          <a:p>
            <a:pPr marL="342900" indent="-342900">
              <a:buFont typeface="Arial" panose="020B0604020202020204" pitchFamily="34" charset="0"/>
              <a:buChar char="•"/>
            </a:pPr>
            <a:r>
              <a:rPr lang="en-GB" sz="2000"/>
              <a:t>Recommendations</a:t>
            </a:r>
          </a:p>
          <a:p>
            <a:pPr marL="342900" indent="-342900">
              <a:buFont typeface="Arial" panose="020B0604020202020204" pitchFamily="34" charset="0"/>
              <a:buChar char="•"/>
            </a:pPr>
            <a:endParaRPr lang="en-GB" sz="2000"/>
          </a:p>
          <a:p>
            <a:pPr marL="342900" indent="-342900">
              <a:buFont typeface="Arial" panose="020B0604020202020204" pitchFamily="34" charset="0"/>
              <a:buChar char="•"/>
            </a:pPr>
            <a:r>
              <a:rPr lang="en-GB" sz="2000"/>
              <a:t>Call to action</a:t>
            </a:r>
          </a:p>
          <a:p>
            <a:endParaRPr lang="en-GB" sz="2000"/>
          </a:p>
          <a:p>
            <a:pPr marL="342900" indent="-342900">
              <a:buFont typeface="Arial" panose="020B0604020202020204" pitchFamily="34" charset="0"/>
              <a:buChar char="•"/>
            </a:pPr>
            <a:r>
              <a:rPr lang="en-GB" sz="2000"/>
              <a:t>Q&amp;A</a:t>
            </a:r>
          </a:p>
        </p:txBody>
      </p:sp>
      <p:sp>
        <p:nvSpPr>
          <p:cNvPr id="2" name="Slide Number Placeholder 1">
            <a:extLst>
              <a:ext uri="{FF2B5EF4-FFF2-40B4-BE49-F238E27FC236}">
                <a16:creationId xmlns:a16="http://schemas.microsoft.com/office/drawing/2014/main" id="{CBF17FD1-D07E-864B-4AE8-719635302008}"/>
              </a:ext>
            </a:extLst>
          </p:cNvPr>
          <p:cNvSpPr>
            <a:spLocks noGrp="1"/>
          </p:cNvSpPr>
          <p:nvPr>
            <p:ph type="sldNum" sz="quarter" idx="12"/>
          </p:nvPr>
        </p:nvSpPr>
        <p:spPr/>
        <p:txBody>
          <a:bodyPr/>
          <a:lstStyle/>
          <a:p>
            <a:fld id="{51845F5A-061D-4825-9AE9-D7794091C6CF}" type="slidenum">
              <a:rPr lang="en-US" smtClean="0"/>
              <a:t>2</a:t>
            </a:fld>
            <a:endParaRPr lang="en-US"/>
          </a:p>
        </p:txBody>
      </p:sp>
    </p:spTree>
    <p:extLst>
      <p:ext uri="{BB962C8B-B14F-4D97-AF65-F5344CB8AC3E}">
        <p14:creationId xmlns:p14="http://schemas.microsoft.com/office/powerpoint/2010/main" val="31898680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4F8E903-B894-CDD8-5A84-36EDB2224BAE}"/>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C239CFFF-39C9-BEA8-90CB-9A6F0208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Colorful leaf patterns">
            <a:extLst>
              <a:ext uri="{FF2B5EF4-FFF2-40B4-BE49-F238E27FC236}">
                <a16:creationId xmlns:a16="http://schemas.microsoft.com/office/drawing/2014/main" id="{36356D10-78D4-C438-EAEA-3BBD16FF9A51}"/>
              </a:ext>
            </a:extLst>
          </p:cNvPr>
          <p:cNvPicPr>
            <a:picLocks noChangeAspect="1"/>
          </p:cNvPicPr>
          <p:nvPr/>
        </p:nvPicPr>
        <p:blipFill>
          <a:blip r:embed="rId3"/>
          <a:srcRect l="10170" r="28968" b="1"/>
          <a:stretch/>
        </p:blipFill>
        <p:spPr>
          <a:xfrm rot="10800000">
            <a:off x="0" y="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7" name="Title 1">
            <a:extLst>
              <a:ext uri="{FF2B5EF4-FFF2-40B4-BE49-F238E27FC236}">
                <a16:creationId xmlns:a16="http://schemas.microsoft.com/office/drawing/2014/main" id="{DC7372EF-316D-82AD-403F-CD3961D55DC7}"/>
              </a:ext>
            </a:extLst>
          </p:cNvPr>
          <p:cNvSpPr txBox="1">
            <a:spLocks/>
          </p:cNvSpPr>
          <p:nvPr/>
        </p:nvSpPr>
        <p:spPr>
          <a:xfrm>
            <a:off x="7054341" y="87683"/>
            <a:ext cx="4443688" cy="5862742"/>
          </a:xfrm>
          <a:prstGeom prst="rect">
            <a:avLst/>
          </a:prstGeom>
        </p:spPr>
        <p:txBody>
          <a:bodyPr vert="horz" lIns="91440" tIns="45720" rIns="91440" bIns="45720" rtlCol="0" anchor="b">
            <a:normAutofit fontScale="85000" lnSpcReduction="20000"/>
          </a:bodyPr>
          <a:lstStyle>
            <a:lvl1pPr algn="l" defTabSz="914400" rtl="0" eaLnBrk="1" latinLnBrk="0" hangingPunct="1">
              <a:lnSpc>
                <a:spcPct val="90000"/>
              </a:lnSpc>
              <a:spcBef>
                <a:spcPct val="0"/>
              </a:spcBef>
              <a:buNone/>
              <a:defRPr sz="4800" i="0" kern="1200">
                <a:solidFill>
                  <a:schemeClr val="tx1"/>
                </a:solidFill>
                <a:latin typeface="+mj-lt"/>
                <a:ea typeface="+mj-ea"/>
                <a:cs typeface="+mj-cs"/>
              </a:defRPr>
            </a:lvl1pPr>
          </a:lstStyle>
          <a:p>
            <a:endParaRPr lang="en-GB" b="1"/>
          </a:p>
          <a:p>
            <a:r>
              <a:rPr lang="en-GB" sz="4400" b="1"/>
              <a:t>Background</a:t>
            </a:r>
          </a:p>
          <a:p>
            <a:endParaRPr lang="en-GB" sz="4000" b="1"/>
          </a:p>
          <a:p>
            <a:endParaRPr lang="en-GB" sz="3200"/>
          </a:p>
          <a:p>
            <a:pPr marL="342900" indent="-342900">
              <a:buFont typeface="Arial" panose="020B0604020202020204" pitchFamily="34" charset="0"/>
              <a:buChar char="•"/>
            </a:pPr>
            <a:r>
              <a:rPr lang="en-GB" sz="2400">
                <a:solidFill>
                  <a:srgbClr val="000000"/>
                </a:solidFill>
              </a:rPr>
              <a:t>Library and Information Services Management MA</a:t>
            </a:r>
          </a:p>
          <a:p>
            <a:r>
              <a:rPr lang="en-GB" sz="3200">
                <a:solidFill>
                  <a:srgbClr val="000000"/>
                </a:solidFill>
                <a:latin typeface="WordVisi_MSFontService"/>
              </a:rPr>
              <a:t> </a:t>
            </a:r>
          </a:p>
          <a:p>
            <a:pPr marL="342900" indent="-342900">
              <a:buFont typeface="Arial" panose="020B0604020202020204" pitchFamily="34" charset="0"/>
              <a:buChar char="•"/>
            </a:pPr>
            <a:endParaRPr lang="en-GB" sz="3200">
              <a:solidFill>
                <a:srgbClr val="000000"/>
              </a:solidFill>
              <a:latin typeface="WordVisi_MSFontService"/>
            </a:endParaRPr>
          </a:p>
          <a:p>
            <a:pPr marL="342900" indent="-342900">
              <a:buFont typeface="Arial" panose="020B0604020202020204" pitchFamily="34" charset="0"/>
              <a:buChar char="•"/>
            </a:pPr>
            <a:r>
              <a:rPr lang="en-GB" sz="2400"/>
              <a:t>Personal motivation</a:t>
            </a:r>
          </a:p>
          <a:p>
            <a:pPr marL="285750" indent="-285750">
              <a:buFont typeface="Arial" panose="020B0604020202020204" pitchFamily="34" charset="0"/>
              <a:buChar char="•"/>
            </a:pPr>
            <a:endParaRPr lang="en-GB" sz="3200"/>
          </a:p>
          <a:p>
            <a:endParaRPr lang="en-GB" sz="3200"/>
          </a:p>
          <a:p>
            <a:pPr marL="285750" indent="-285750">
              <a:buFont typeface="Arial" panose="020B0604020202020204" pitchFamily="34" charset="0"/>
              <a:buChar char="•"/>
            </a:pPr>
            <a:r>
              <a:rPr lang="en-GB" sz="2400"/>
              <a:t>The big picture</a:t>
            </a:r>
          </a:p>
          <a:p>
            <a:endParaRPr lang="en-GB" sz="3200"/>
          </a:p>
          <a:p>
            <a:endParaRPr lang="en-GB" sz="2900"/>
          </a:p>
          <a:p>
            <a:pPr marL="285750" indent="-285750">
              <a:buFont typeface="Arial" panose="020B0604020202020204" pitchFamily="34" charset="0"/>
              <a:buChar char="•"/>
            </a:pPr>
            <a:r>
              <a:rPr lang="en-GB" sz="2600"/>
              <a:t>The LIS context</a:t>
            </a:r>
          </a:p>
          <a:p>
            <a:endParaRPr lang="en-GB" sz="3200"/>
          </a:p>
          <a:p>
            <a:pPr marL="285750" indent="-285750">
              <a:buFont typeface="Arial" panose="020B0604020202020204" pitchFamily="34" charset="0"/>
              <a:buChar char="•"/>
            </a:pPr>
            <a:endParaRPr lang="en-GB" sz="3200"/>
          </a:p>
          <a:p>
            <a:pPr marL="285750" indent="-285750">
              <a:buFont typeface="Arial" panose="020B0604020202020204" pitchFamily="34" charset="0"/>
              <a:buChar char="•"/>
            </a:pPr>
            <a:r>
              <a:rPr lang="en-GB" sz="2600"/>
              <a:t>The gaps</a:t>
            </a:r>
          </a:p>
          <a:p>
            <a:endParaRPr lang="en-GB" sz="3700" b="1"/>
          </a:p>
        </p:txBody>
      </p:sp>
      <p:sp>
        <p:nvSpPr>
          <p:cNvPr id="2" name="Slide Number Placeholder 1">
            <a:extLst>
              <a:ext uri="{FF2B5EF4-FFF2-40B4-BE49-F238E27FC236}">
                <a16:creationId xmlns:a16="http://schemas.microsoft.com/office/drawing/2014/main" id="{30F8745D-13E7-EEF4-D9C5-1604EAC64DF0}"/>
              </a:ext>
            </a:extLst>
          </p:cNvPr>
          <p:cNvSpPr>
            <a:spLocks noGrp="1"/>
          </p:cNvSpPr>
          <p:nvPr>
            <p:ph type="sldNum" sz="quarter" idx="12"/>
          </p:nvPr>
        </p:nvSpPr>
        <p:spPr/>
        <p:txBody>
          <a:bodyPr/>
          <a:lstStyle/>
          <a:p>
            <a:fld id="{51845F5A-061D-4825-9AE9-D7794091C6CF}" type="slidenum">
              <a:rPr lang="en-US" smtClean="0"/>
              <a:t>3</a:t>
            </a:fld>
            <a:endParaRPr lang="en-US"/>
          </a:p>
        </p:txBody>
      </p:sp>
    </p:spTree>
    <p:extLst>
      <p:ext uri="{BB962C8B-B14F-4D97-AF65-F5344CB8AC3E}">
        <p14:creationId xmlns:p14="http://schemas.microsoft.com/office/powerpoint/2010/main" val="8459572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23BC89-1DAF-C7FE-2383-8D3156403946}"/>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5CCE2850-D07D-EA5D-E7D8-18972AA870D8}"/>
              </a:ext>
            </a:extLst>
          </p:cNvPr>
          <p:cNvSpPr txBox="1">
            <a:spLocks/>
          </p:cNvSpPr>
          <p:nvPr/>
        </p:nvSpPr>
        <p:spPr>
          <a:xfrm>
            <a:off x="377071" y="499621"/>
            <a:ext cx="11663934" cy="146266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4000" i="0" kern="1200">
                <a:solidFill>
                  <a:schemeClr val="tx1"/>
                </a:solidFill>
                <a:latin typeface="+mj-lt"/>
                <a:ea typeface="+mj-ea"/>
                <a:cs typeface="+mj-cs"/>
              </a:defRPr>
            </a:lvl1pPr>
          </a:lstStyle>
          <a:p>
            <a:pPr algn="l"/>
            <a:r>
              <a:rPr lang="en-GB" sz="2000" b="1" dirty="0">
                <a:latin typeface="+mn-lt"/>
              </a:rPr>
              <a:t>Research aim</a:t>
            </a:r>
          </a:p>
          <a:p>
            <a:pPr algn="l"/>
            <a:endParaRPr lang="en-GB" sz="2000" b="1" dirty="0">
              <a:latin typeface="+mn-lt"/>
            </a:endParaRPr>
          </a:p>
          <a:p>
            <a:pPr algn="l"/>
            <a:r>
              <a:rPr lang="en-GB" sz="2000" dirty="0">
                <a:latin typeface="+mn-lt"/>
                <a:ea typeface="Aptos" panose="020B0004020202020204" pitchFamily="34" charset="0"/>
              </a:rPr>
              <a:t>I</a:t>
            </a:r>
            <a:r>
              <a:rPr lang="en-GB" sz="2000" dirty="0">
                <a:effectLst/>
                <a:latin typeface="+mn-lt"/>
                <a:ea typeface="Aptos" panose="020B0004020202020204" pitchFamily="34" charset="0"/>
              </a:rPr>
              <a:t>nvestigate the experience of neurodivergent individuals working in the LIS profession within an academic library in a large research-intensive university in England, using King’s College London as the location for a case study</a:t>
            </a:r>
            <a:r>
              <a:rPr lang="en-GB" sz="2000" dirty="0">
                <a:latin typeface="+mn-lt"/>
                <a:ea typeface="Aptos" panose="020B0004020202020204" pitchFamily="34" charset="0"/>
              </a:rPr>
              <a:t>.</a:t>
            </a:r>
            <a:endParaRPr lang="en-GB" sz="2000" dirty="0">
              <a:latin typeface="+mn-lt"/>
            </a:endParaRPr>
          </a:p>
        </p:txBody>
      </p:sp>
      <p:sp>
        <p:nvSpPr>
          <p:cNvPr id="7" name="TextBox 6">
            <a:extLst>
              <a:ext uri="{FF2B5EF4-FFF2-40B4-BE49-F238E27FC236}">
                <a16:creationId xmlns:a16="http://schemas.microsoft.com/office/drawing/2014/main" id="{5BE54D4C-1AC2-79D4-69C1-D982AB4217D0}"/>
              </a:ext>
            </a:extLst>
          </p:cNvPr>
          <p:cNvSpPr txBox="1"/>
          <p:nvPr/>
        </p:nvSpPr>
        <p:spPr>
          <a:xfrm>
            <a:off x="377070" y="2285469"/>
            <a:ext cx="11663933" cy="3888244"/>
          </a:xfrm>
          <a:prstGeom prst="rect">
            <a:avLst/>
          </a:prstGeom>
          <a:noFill/>
        </p:spPr>
        <p:txBody>
          <a:bodyPr wrap="square">
            <a:spAutoFit/>
          </a:bodyPr>
          <a:lstStyle/>
          <a:p>
            <a:pPr lvl="0" algn="l">
              <a:spcBef>
                <a:spcPts val="1200"/>
              </a:spcBef>
              <a:spcAft>
                <a:spcPts val="800"/>
              </a:spcAft>
            </a:pPr>
            <a:r>
              <a:rPr lang="en-GB" sz="2000" b="1" dirty="0"/>
              <a:t>Research o</a:t>
            </a:r>
            <a:r>
              <a:rPr lang="en-GB" sz="2000" b="1" dirty="0">
                <a:latin typeface="+mn-lt"/>
              </a:rPr>
              <a:t>bjectives</a:t>
            </a:r>
          </a:p>
          <a:p>
            <a:pPr lvl="0" algn="l">
              <a:spcBef>
                <a:spcPts val="1200"/>
              </a:spcBef>
              <a:spcAft>
                <a:spcPts val="800"/>
              </a:spcAft>
            </a:pPr>
            <a:r>
              <a:rPr lang="en-GB" sz="2000" dirty="0">
                <a:latin typeface="+mn-lt"/>
              </a:rPr>
              <a:t>D</a:t>
            </a:r>
            <a:r>
              <a:rPr lang="en-GB" sz="2000" kern="100" dirty="0">
                <a:effectLst/>
                <a:latin typeface="+mn-lt"/>
                <a:ea typeface="Aptos" panose="020B0004020202020204" pitchFamily="34" charset="0"/>
                <a:cs typeface="Times New Roman" panose="02020603050405020304" pitchFamily="18" charset="0"/>
              </a:rPr>
              <a:t>evelop insight into the experiences of neurodivergent individuals working within academic libraries.</a:t>
            </a:r>
          </a:p>
          <a:p>
            <a:pPr lvl="0" algn="l">
              <a:spcBef>
                <a:spcPts val="1200"/>
              </a:spcBef>
              <a:spcAft>
                <a:spcPts val="800"/>
              </a:spcAft>
            </a:pPr>
            <a:r>
              <a:rPr lang="en-GB" sz="2000" kern="100" dirty="0">
                <a:effectLst/>
                <a:latin typeface="+mn-lt"/>
                <a:ea typeface="Aptos" panose="020B0004020202020204" pitchFamily="34" charset="0"/>
                <a:cs typeface="Times New Roman" panose="02020603050405020304" pitchFamily="18" charset="0"/>
              </a:rPr>
              <a:t>Reveal how neurodivergent LIS academic library staff perceive their professional strengths through the lens of their neurodivergence. </a:t>
            </a:r>
          </a:p>
          <a:p>
            <a:pPr lvl="0" algn="l">
              <a:spcBef>
                <a:spcPts val="1200"/>
              </a:spcBef>
              <a:spcAft>
                <a:spcPts val="800"/>
              </a:spcAft>
            </a:pPr>
            <a:r>
              <a:rPr lang="en-GB" sz="2000" kern="100" dirty="0">
                <a:effectLst/>
                <a:latin typeface="+mn-lt"/>
                <a:ea typeface="Aptos" panose="020B0004020202020204" pitchFamily="34" charset="0"/>
                <a:cs typeface="Times New Roman" panose="02020603050405020304" pitchFamily="18" charset="0"/>
              </a:rPr>
              <a:t>Expose and explore any barriers that exist within the academic library workplace environment for neurodivergent employees. </a:t>
            </a:r>
          </a:p>
          <a:p>
            <a:pPr lvl="0" algn="l">
              <a:spcBef>
                <a:spcPts val="1200"/>
              </a:spcBef>
              <a:spcAft>
                <a:spcPts val="800"/>
              </a:spcAft>
            </a:pPr>
            <a:r>
              <a:rPr lang="en-GB" sz="2000" kern="100" dirty="0">
                <a:effectLst/>
                <a:latin typeface="+mn-lt"/>
                <a:ea typeface="Aptos" panose="020B0004020202020204" pitchFamily="34" charset="0"/>
                <a:cs typeface="Times New Roman" panose="02020603050405020304" pitchFamily="18" charset="0"/>
              </a:rPr>
              <a:t>Establish recommendations for improving the workplace experiences of neurodivergent LIS academic library staff situated within the context of their own lived experience. </a:t>
            </a:r>
          </a:p>
        </p:txBody>
      </p:sp>
      <p:sp>
        <p:nvSpPr>
          <p:cNvPr id="2" name="Slide Number Placeholder 1">
            <a:extLst>
              <a:ext uri="{FF2B5EF4-FFF2-40B4-BE49-F238E27FC236}">
                <a16:creationId xmlns:a16="http://schemas.microsoft.com/office/drawing/2014/main" id="{C94BB7D3-FCC4-D757-FD1F-3FDDD4AFDB7F}"/>
              </a:ext>
            </a:extLst>
          </p:cNvPr>
          <p:cNvSpPr>
            <a:spLocks noGrp="1"/>
          </p:cNvSpPr>
          <p:nvPr>
            <p:ph type="sldNum" sz="quarter" idx="12"/>
          </p:nvPr>
        </p:nvSpPr>
        <p:spPr/>
        <p:txBody>
          <a:bodyPr/>
          <a:lstStyle/>
          <a:p>
            <a:fld id="{51845F5A-061D-4825-9AE9-D7794091C6CF}" type="slidenum">
              <a:rPr lang="en-US" smtClean="0"/>
              <a:t>4</a:t>
            </a:fld>
            <a:endParaRPr lang="en-US"/>
          </a:p>
        </p:txBody>
      </p:sp>
    </p:spTree>
    <p:extLst>
      <p:ext uri="{BB962C8B-B14F-4D97-AF65-F5344CB8AC3E}">
        <p14:creationId xmlns:p14="http://schemas.microsoft.com/office/powerpoint/2010/main" val="444638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533384A-E913-C5F0-9FCA-E733F90EF39E}"/>
              </a:ext>
            </a:extLst>
          </p:cNvPr>
          <p:cNvSpPr txBox="1">
            <a:spLocks/>
          </p:cNvSpPr>
          <p:nvPr/>
        </p:nvSpPr>
        <p:spPr>
          <a:xfrm>
            <a:off x="377071" y="433633"/>
            <a:ext cx="11663934" cy="14626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000" i="0" kern="1200">
                <a:solidFill>
                  <a:schemeClr val="tx1"/>
                </a:solidFill>
                <a:latin typeface="+mj-lt"/>
                <a:ea typeface="+mj-ea"/>
                <a:cs typeface="+mj-cs"/>
              </a:defRPr>
            </a:lvl1pPr>
          </a:lstStyle>
          <a:p>
            <a:pPr algn="l"/>
            <a:endParaRPr lang="en-GB" sz="1600">
              <a:latin typeface="+mn-lt"/>
            </a:endParaRPr>
          </a:p>
        </p:txBody>
      </p:sp>
      <p:sp>
        <p:nvSpPr>
          <p:cNvPr id="5" name="Title 1">
            <a:extLst>
              <a:ext uri="{FF2B5EF4-FFF2-40B4-BE49-F238E27FC236}">
                <a16:creationId xmlns:a16="http://schemas.microsoft.com/office/drawing/2014/main" id="{88766CE7-FC86-410C-77D1-7BFEA93306DA}"/>
              </a:ext>
            </a:extLst>
          </p:cNvPr>
          <p:cNvSpPr txBox="1">
            <a:spLocks/>
          </p:cNvSpPr>
          <p:nvPr/>
        </p:nvSpPr>
        <p:spPr>
          <a:xfrm>
            <a:off x="150995" y="-131975"/>
            <a:ext cx="11890010" cy="3412503"/>
          </a:xfrm>
          <a:prstGeom prst="rect">
            <a:avLst/>
          </a:prstGeom>
        </p:spPr>
        <p:txBody>
          <a:bodyPr vert="horz" lIns="91440" tIns="45720" rIns="91440" bIns="45720" rtlCol="0" anchor="ctr">
            <a:normAutofit fontScale="25000" lnSpcReduction="20000"/>
          </a:bodyPr>
          <a:lstStyle>
            <a:lvl1pPr algn="ctr" defTabSz="914400" rtl="0" eaLnBrk="1" latinLnBrk="0" hangingPunct="1">
              <a:lnSpc>
                <a:spcPct val="90000"/>
              </a:lnSpc>
              <a:spcBef>
                <a:spcPct val="0"/>
              </a:spcBef>
              <a:buNone/>
              <a:defRPr sz="4000" i="0" kern="1200">
                <a:solidFill>
                  <a:schemeClr val="tx1"/>
                </a:solidFill>
                <a:latin typeface="+mj-lt"/>
                <a:ea typeface="+mj-ea"/>
                <a:cs typeface="+mj-cs"/>
              </a:defRPr>
            </a:lvl1pPr>
          </a:lstStyle>
          <a:p>
            <a:pPr lvl="0" algn="l">
              <a:lnSpc>
                <a:spcPct val="120000"/>
              </a:lnSpc>
              <a:spcBef>
                <a:spcPts val="1200"/>
              </a:spcBef>
              <a:spcAft>
                <a:spcPts val="800"/>
              </a:spcAft>
            </a:pPr>
            <a:endParaRPr lang="en-GB" sz="3300">
              <a:latin typeface="+mn-lt"/>
            </a:endParaRPr>
          </a:p>
          <a:p>
            <a:pPr lvl="0" algn="l">
              <a:lnSpc>
                <a:spcPct val="120000"/>
              </a:lnSpc>
              <a:spcBef>
                <a:spcPts val="1200"/>
              </a:spcBef>
              <a:spcAft>
                <a:spcPts val="800"/>
              </a:spcAft>
            </a:pPr>
            <a:r>
              <a:rPr lang="en-GB" sz="8000" b="1">
                <a:latin typeface="+mn-lt"/>
              </a:rPr>
              <a:t>Research questions</a:t>
            </a:r>
          </a:p>
          <a:p>
            <a:pPr marL="342900" lvl="0" indent="-342900" algn="l">
              <a:lnSpc>
                <a:spcPct val="107000"/>
              </a:lnSpc>
              <a:spcBef>
                <a:spcPts val="1200"/>
              </a:spcBef>
              <a:buFont typeface="+mj-lt"/>
              <a:buAutoNum type="arabicPeriod"/>
            </a:pPr>
            <a:r>
              <a:rPr lang="en-GB" sz="8000" kern="100">
                <a:effectLst/>
                <a:latin typeface="+mn-lt"/>
                <a:ea typeface="Aptos" panose="020B0004020202020204" pitchFamily="34" charset="0"/>
                <a:cs typeface="Times New Roman" panose="02020603050405020304" pitchFamily="18" charset="0"/>
              </a:rPr>
              <a:t>How do neurodivergent LIS staff working in an academic library describe their workplace experiences, including recruitment, the physical and sociocultural environment, and their daily work and tasks?</a:t>
            </a:r>
          </a:p>
          <a:p>
            <a:pPr marL="342900" lvl="0" indent="-342900" algn="l">
              <a:lnSpc>
                <a:spcPct val="107000"/>
              </a:lnSpc>
              <a:spcBef>
                <a:spcPts val="1200"/>
              </a:spcBef>
              <a:buFont typeface="+mj-lt"/>
              <a:buAutoNum type="arabicPeriod"/>
            </a:pPr>
            <a:r>
              <a:rPr lang="en-GB" sz="8000" kern="100">
                <a:effectLst/>
                <a:latin typeface="+mn-lt"/>
                <a:ea typeface="Aptos" panose="020B0004020202020204" pitchFamily="34" charset="0"/>
                <a:cs typeface="Times New Roman" panose="02020603050405020304" pitchFamily="18" charset="0"/>
              </a:rPr>
              <a:t>What accommodations or adjustments within the LIS workplace environment are most valued by neurodivergent staff, how are these accessed, and what is their impact?</a:t>
            </a:r>
          </a:p>
          <a:p>
            <a:pPr marL="342900" lvl="0" indent="-342900" algn="l">
              <a:lnSpc>
                <a:spcPct val="107000"/>
              </a:lnSpc>
              <a:spcBef>
                <a:spcPts val="1200"/>
              </a:spcBef>
              <a:spcAft>
                <a:spcPts val="800"/>
              </a:spcAft>
              <a:buFont typeface="+mj-lt"/>
              <a:buAutoNum type="arabicPeriod"/>
            </a:pPr>
            <a:r>
              <a:rPr lang="en-GB" sz="8000" kern="100">
                <a:effectLst/>
                <a:latin typeface="+mn-lt"/>
                <a:ea typeface="Aptos" panose="020B0004020202020204" pitchFamily="34" charset="0"/>
                <a:cs typeface="Times New Roman" panose="02020603050405020304" pitchFamily="18" charset="0"/>
              </a:rPr>
              <a:t>What professional skills and strengths do neurodivergent staff describe themselves as having, and in what ways are these harnessed and developed within the LIS profession?</a:t>
            </a:r>
          </a:p>
          <a:p>
            <a:pPr algn="l"/>
            <a:endParaRPr lang="en-GB" sz="2400">
              <a:latin typeface="+mn-lt"/>
            </a:endParaRPr>
          </a:p>
        </p:txBody>
      </p:sp>
      <p:sp>
        <p:nvSpPr>
          <p:cNvPr id="6" name="Title 1">
            <a:extLst>
              <a:ext uri="{FF2B5EF4-FFF2-40B4-BE49-F238E27FC236}">
                <a16:creationId xmlns:a16="http://schemas.microsoft.com/office/drawing/2014/main" id="{D9ACBA70-59CB-0723-9517-F5CE82DDBF8E}"/>
              </a:ext>
            </a:extLst>
          </p:cNvPr>
          <p:cNvSpPr txBox="1">
            <a:spLocks/>
          </p:cNvSpPr>
          <p:nvPr/>
        </p:nvSpPr>
        <p:spPr>
          <a:xfrm>
            <a:off x="188535" y="2884975"/>
            <a:ext cx="12041005" cy="341250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4000" i="0" kern="1200">
                <a:solidFill>
                  <a:schemeClr val="tx1"/>
                </a:solidFill>
                <a:latin typeface="+mj-lt"/>
                <a:ea typeface="+mj-ea"/>
                <a:cs typeface="+mj-cs"/>
              </a:defRPr>
            </a:lvl1pPr>
          </a:lstStyle>
          <a:p>
            <a:pPr lvl="0" algn="l">
              <a:lnSpc>
                <a:spcPct val="120000"/>
              </a:lnSpc>
              <a:spcBef>
                <a:spcPts val="1200"/>
              </a:spcBef>
              <a:spcAft>
                <a:spcPts val="800"/>
              </a:spcAft>
            </a:pPr>
            <a:endParaRPr lang="en-GB" sz="2000">
              <a:latin typeface="+mn-lt"/>
            </a:endParaRPr>
          </a:p>
          <a:p>
            <a:pPr lvl="0" algn="l">
              <a:lnSpc>
                <a:spcPct val="120000"/>
              </a:lnSpc>
              <a:spcBef>
                <a:spcPts val="1200"/>
              </a:spcBef>
              <a:spcAft>
                <a:spcPts val="800"/>
              </a:spcAft>
            </a:pPr>
            <a:r>
              <a:rPr lang="en-GB" sz="2000" b="1">
                <a:latin typeface="+mn-lt"/>
              </a:rPr>
              <a:t>Participants and methodology</a:t>
            </a:r>
          </a:p>
          <a:p>
            <a:pPr lvl="0" algn="l">
              <a:lnSpc>
                <a:spcPct val="120000"/>
              </a:lnSpc>
              <a:spcBef>
                <a:spcPts val="1200"/>
              </a:spcBef>
              <a:spcAft>
                <a:spcPts val="800"/>
              </a:spcAft>
            </a:pPr>
            <a:r>
              <a:rPr lang="en-GB" sz="2000">
                <a:latin typeface="+mn-lt"/>
              </a:rPr>
              <a:t>Six participants who identified as neurodivergent recruited from King’s College London Libraries &amp; Collections staff.</a:t>
            </a:r>
          </a:p>
          <a:p>
            <a:pPr lvl="0" algn="l">
              <a:lnSpc>
                <a:spcPct val="120000"/>
              </a:lnSpc>
              <a:spcBef>
                <a:spcPts val="1200"/>
              </a:spcBef>
              <a:spcAft>
                <a:spcPts val="800"/>
              </a:spcAft>
            </a:pPr>
            <a:r>
              <a:rPr lang="en-GB" sz="2000">
                <a:latin typeface="+mn-lt"/>
              </a:rPr>
              <a:t>Participants </a:t>
            </a:r>
            <a:r>
              <a:rPr lang="en-GB" sz="2000">
                <a:effectLst/>
                <a:latin typeface="+mn-lt"/>
                <a:ea typeface="Aptos" panose="020B0004020202020204" pitchFamily="34" charset="0"/>
              </a:rPr>
              <a:t>represented a mixture of neurodivergent conditions, differing levels of seniority, role and length of service within Libraries &amp; Collections. </a:t>
            </a:r>
          </a:p>
          <a:p>
            <a:pPr lvl="0" algn="l">
              <a:lnSpc>
                <a:spcPct val="120000"/>
              </a:lnSpc>
              <a:spcBef>
                <a:spcPts val="1200"/>
              </a:spcBef>
              <a:spcAft>
                <a:spcPts val="800"/>
              </a:spcAft>
            </a:pPr>
            <a:r>
              <a:rPr lang="en-GB" sz="2000">
                <a:latin typeface="+mn-lt"/>
              </a:rPr>
              <a:t>Semi-structured interviews were conducted, and interview data was analysed using Braun &amp; Clark’s (2022) thematic approach.</a:t>
            </a:r>
          </a:p>
        </p:txBody>
      </p:sp>
      <p:sp>
        <p:nvSpPr>
          <p:cNvPr id="2" name="Slide Number Placeholder 1">
            <a:extLst>
              <a:ext uri="{FF2B5EF4-FFF2-40B4-BE49-F238E27FC236}">
                <a16:creationId xmlns:a16="http://schemas.microsoft.com/office/drawing/2014/main" id="{6F49CCAF-F1B3-7AF0-4944-33CA2D8081B1}"/>
              </a:ext>
            </a:extLst>
          </p:cNvPr>
          <p:cNvSpPr>
            <a:spLocks noGrp="1"/>
          </p:cNvSpPr>
          <p:nvPr>
            <p:ph type="sldNum" sz="quarter" idx="12"/>
          </p:nvPr>
        </p:nvSpPr>
        <p:spPr/>
        <p:txBody>
          <a:bodyPr/>
          <a:lstStyle/>
          <a:p>
            <a:fld id="{51845F5A-061D-4825-9AE9-D7794091C6CF}" type="slidenum">
              <a:rPr lang="en-US" smtClean="0"/>
              <a:t>5</a:t>
            </a:fld>
            <a:endParaRPr lang="en-US"/>
          </a:p>
        </p:txBody>
      </p:sp>
    </p:spTree>
    <p:extLst>
      <p:ext uri="{BB962C8B-B14F-4D97-AF65-F5344CB8AC3E}">
        <p14:creationId xmlns:p14="http://schemas.microsoft.com/office/powerpoint/2010/main" val="27301968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CBF5FD8-2BE8-C2C4-FCD3-C9F30E97E3D8}"/>
              </a:ext>
            </a:extLst>
          </p:cNvPr>
          <p:cNvSpPr txBox="1"/>
          <p:nvPr/>
        </p:nvSpPr>
        <p:spPr>
          <a:xfrm>
            <a:off x="359596" y="226031"/>
            <a:ext cx="11527604" cy="6370975"/>
          </a:xfrm>
          <a:prstGeom prst="rect">
            <a:avLst/>
          </a:prstGeom>
          <a:noFill/>
        </p:spPr>
        <p:txBody>
          <a:bodyPr wrap="square" rtlCol="0">
            <a:spAutoFit/>
          </a:bodyPr>
          <a:lstStyle/>
          <a:p>
            <a:r>
              <a:rPr lang="en-GB" sz="2400" b="1"/>
              <a:t>Findings</a:t>
            </a:r>
          </a:p>
          <a:p>
            <a:endParaRPr lang="en-GB" sz="2400"/>
          </a:p>
          <a:p>
            <a:pPr marL="285750" indent="-285750">
              <a:buFont typeface="Arial" panose="020B0604020202020204" pitchFamily="34" charset="0"/>
              <a:buChar char="•"/>
            </a:pPr>
            <a:r>
              <a:rPr lang="en-GB" b="1"/>
              <a:t>Familiarity with the types of recruitment practice that are typical within the sector helped participants feel more comfortable and prepared when applying.</a:t>
            </a:r>
          </a:p>
          <a:p>
            <a:pPr marL="285750" indent="-285750">
              <a:buFont typeface="Arial" panose="020B0604020202020204" pitchFamily="34" charset="0"/>
              <a:buChar char="•"/>
            </a:pPr>
            <a:endParaRPr lang="en-GB"/>
          </a:p>
          <a:p>
            <a:r>
              <a:rPr lang="en-GB"/>
              <a:t>“…</a:t>
            </a:r>
            <a:r>
              <a:rPr lang="en-GB" sz="1800">
                <a:effectLst/>
                <a:ea typeface="Aptos" panose="020B0004020202020204" pitchFamily="34" charset="0"/>
              </a:rPr>
              <a:t>most universities seem to be pretty standard in the way that they accept applications….so I was quite familiar with what to expect there.” (Participant 4)</a:t>
            </a:r>
          </a:p>
          <a:p>
            <a:endParaRPr lang="en-GB" b="1"/>
          </a:p>
          <a:p>
            <a:r>
              <a:rPr lang="en-GB"/>
              <a:t>“</a:t>
            </a:r>
            <a:r>
              <a:rPr lang="en-GB" kern="100">
                <a:cs typeface="Times New Roman" panose="02020603050405020304" pitchFamily="18" charset="0"/>
              </a:rPr>
              <a:t>W</a:t>
            </a:r>
            <a:r>
              <a:rPr lang="en-GB" sz="1800" kern="100">
                <a:effectLst/>
                <a:ea typeface="Aptos" panose="020B0004020202020204" pitchFamily="34" charset="0"/>
                <a:cs typeface="Times New Roman" panose="02020603050405020304" pitchFamily="18" charset="0"/>
              </a:rPr>
              <a:t>hen I’ve applied for jobs in this particular area it’s been better…because I’ve been working in libraries for so long I kind of know what they’re looking for.” (Participant 3)</a:t>
            </a:r>
          </a:p>
          <a:p>
            <a:endParaRPr lang="en-GB" b="1"/>
          </a:p>
          <a:p>
            <a:pPr marL="285750" indent="-285750">
              <a:buFont typeface="Arial" panose="020B0604020202020204" pitchFamily="34" charset="0"/>
              <a:buChar char="•"/>
            </a:pPr>
            <a:r>
              <a:rPr lang="en-GB" b="1"/>
              <a:t>Participants felt generally positive about written applications, finding the process clear and a good opportunity to outline their experience and suitability for a position, potentially contradicting the findings of other research (</a:t>
            </a:r>
            <a:r>
              <a:rPr lang="en-GB" sz="1800" b="1">
                <a:effectLst/>
                <a:ea typeface="Aptos" panose="020B0004020202020204" pitchFamily="34" charset="0"/>
              </a:rPr>
              <a:t>Hurley-Hanson et al., 2020</a:t>
            </a:r>
            <a:r>
              <a:rPr lang="en-GB" b="1">
                <a:ea typeface="Aptos" panose="020B0004020202020204" pitchFamily="34" charset="0"/>
              </a:rPr>
              <a:t>; </a:t>
            </a:r>
            <a:r>
              <a:rPr lang="en-GB" sz="1800" b="1">
                <a:effectLst/>
                <a:ea typeface="Aptos" panose="020B0004020202020204" pitchFamily="34" charset="0"/>
              </a:rPr>
              <a:t>Palumbo, 2022). </a:t>
            </a:r>
            <a:endParaRPr lang="en-GB" b="1"/>
          </a:p>
          <a:p>
            <a:pPr marL="285750" indent="-285750">
              <a:buFont typeface="Arial" panose="020B0604020202020204" pitchFamily="34" charset="0"/>
              <a:buChar char="•"/>
            </a:pPr>
            <a:endParaRPr lang="en-GB"/>
          </a:p>
          <a:p>
            <a:r>
              <a:rPr lang="en-GB"/>
              <a:t>“…they [the library] were quite clear about advising you to address each part of the person specification.” (Participant 4)</a:t>
            </a:r>
          </a:p>
          <a:p>
            <a:endParaRPr lang="en-GB"/>
          </a:p>
          <a:p>
            <a:r>
              <a:rPr lang="en-GB"/>
              <a:t>“[I] can make a good account of myself on paper.” (Participant 2)</a:t>
            </a:r>
          </a:p>
          <a:p>
            <a:endParaRPr lang="en-GB"/>
          </a:p>
          <a:p>
            <a:r>
              <a:rPr lang="en-GB"/>
              <a:t>“I love a good application.” (Participant 6)</a:t>
            </a:r>
          </a:p>
          <a:p>
            <a:endParaRPr lang="en-GB"/>
          </a:p>
        </p:txBody>
      </p:sp>
      <p:sp>
        <p:nvSpPr>
          <p:cNvPr id="3" name="Slide Number Placeholder 2">
            <a:extLst>
              <a:ext uri="{FF2B5EF4-FFF2-40B4-BE49-F238E27FC236}">
                <a16:creationId xmlns:a16="http://schemas.microsoft.com/office/drawing/2014/main" id="{3853600F-E676-E6A8-457E-A6FF21F03340}"/>
              </a:ext>
            </a:extLst>
          </p:cNvPr>
          <p:cNvSpPr>
            <a:spLocks noGrp="1"/>
          </p:cNvSpPr>
          <p:nvPr>
            <p:ph type="sldNum" sz="quarter" idx="12"/>
          </p:nvPr>
        </p:nvSpPr>
        <p:spPr/>
        <p:txBody>
          <a:bodyPr/>
          <a:lstStyle/>
          <a:p>
            <a:fld id="{51845F5A-061D-4825-9AE9-D7794091C6CF}" type="slidenum">
              <a:rPr lang="en-US" smtClean="0"/>
              <a:t>6</a:t>
            </a:fld>
            <a:endParaRPr lang="en-US"/>
          </a:p>
        </p:txBody>
      </p:sp>
    </p:spTree>
    <p:extLst>
      <p:ext uri="{BB962C8B-B14F-4D97-AF65-F5344CB8AC3E}">
        <p14:creationId xmlns:p14="http://schemas.microsoft.com/office/powerpoint/2010/main" val="15551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EEEE0C-4F9B-D8E5-5AFD-3AD3D7AD39E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0904E31-5384-ADA1-FAE2-554E1BBDFC79}"/>
              </a:ext>
            </a:extLst>
          </p:cNvPr>
          <p:cNvSpPr txBox="1"/>
          <p:nvPr/>
        </p:nvSpPr>
        <p:spPr>
          <a:xfrm>
            <a:off x="359596" y="226031"/>
            <a:ext cx="11621733" cy="7571303"/>
          </a:xfrm>
          <a:prstGeom prst="rect">
            <a:avLst/>
          </a:prstGeom>
          <a:noFill/>
        </p:spPr>
        <p:txBody>
          <a:bodyPr wrap="square" rtlCol="0">
            <a:spAutoFit/>
          </a:bodyPr>
          <a:lstStyle/>
          <a:p>
            <a:r>
              <a:rPr lang="en-GB" sz="2400" b="1" dirty="0"/>
              <a:t>Findings</a:t>
            </a:r>
          </a:p>
          <a:p>
            <a:endParaRPr lang="en-GB" sz="2400" b="1" dirty="0"/>
          </a:p>
          <a:p>
            <a:pPr marL="285750" indent="-285750">
              <a:buFont typeface="Arial" panose="020B0604020202020204" pitchFamily="34" charset="0"/>
              <a:buChar char="•"/>
            </a:pPr>
            <a:r>
              <a:rPr lang="en-GB" b="1" dirty="0"/>
              <a:t>All participants expressed overwhelmingly negative experiences of panel interviews, supporting the findings found elsewhere in the literature (</a:t>
            </a:r>
            <a:r>
              <a:rPr lang="en-GB" sz="1800" b="1" dirty="0">
                <a:solidFill>
                  <a:srgbClr val="000000"/>
                </a:solidFill>
                <a:effectLst/>
                <a:ea typeface="Aptos" panose="020B0004020202020204" pitchFamily="34" charset="0"/>
              </a:rPr>
              <a:t>Crane et al., 2009; Cooper et al., 2018; Davies et al., 2023; Doyle, 2019; Dunn et al., 2018).</a:t>
            </a:r>
            <a:r>
              <a:rPr lang="en-GB" sz="1800" b="1" kern="100" dirty="0">
                <a:solidFill>
                  <a:srgbClr val="000000"/>
                </a:solidFill>
                <a:effectLst/>
                <a:ea typeface="Aptos" panose="020B0004020202020204" pitchFamily="34" charset="0"/>
                <a:cs typeface="Times New Roman" panose="02020603050405020304" pitchFamily="18" charset="0"/>
              </a:rPr>
              <a:t> </a:t>
            </a:r>
            <a:endParaRPr lang="en-GB" b="1" dirty="0"/>
          </a:p>
          <a:p>
            <a:pPr marL="285750" indent="-285750">
              <a:buFont typeface="Arial" panose="020B0604020202020204" pitchFamily="34" charset="0"/>
              <a:buChar char="•"/>
            </a:pPr>
            <a:endParaRPr lang="en-GB" dirty="0"/>
          </a:p>
          <a:p>
            <a:r>
              <a:rPr lang="en-GB" dirty="0"/>
              <a:t>“I do tend to get interviews. But when it comes to the interview I don’t do so well.” (Participant 3) </a:t>
            </a:r>
          </a:p>
          <a:p>
            <a:endParaRPr lang="en-GB" sz="2400" dirty="0"/>
          </a:p>
          <a:p>
            <a:pPr marL="285750" indent="-285750">
              <a:buFont typeface="Arial" panose="020B0604020202020204" pitchFamily="34" charset="0"/>
              <a:buChar char="•"/>
            </a:pPr>
            <a:r>
              <a:rPr lang="en-GB" b="1" dirty="0"/>
              <a:t>Participants had experienced significant problems with panel interviews prior to knowledge of or diagnosis of their neurodivergence.</a:t>
            </a:r>
          </a:p>
          <a:p>
            <a:pPr marL="285750" indent="-285750">
              <a:buFont typeface="Arial" panose="020B0604020202020204" pitchFamily="34" charset="0"/>
              <a:buChar char="•"/>
            </a:pPr>
            <a:endParaRPr lang="en-GB" b="1" dirty="0"/>
          </a:p>
          <a:p>
            <a:r>
              <a:rPr lang="en-GB" sz="1800" dirty="0">
                <a:effectLst/>
                <a:ea typeface="Aptos" panose="020B0004020202020204" pitchFamily="34" charset="0"/>
              </a:rPr>
              <a:t>“I had no idea about my condition. I only knew that I had a problem at the interview stage in that I could get interviews because I could write a good job application…I was going to interview after interview after interview. And I think it’s superfluous to say that it was a very, very dispiriting and depressing experience.” (Participant 2)</a:t>
            </a:r>
            <a:endParaRPr lang="en-GB" dirty="0"/>
          </a:p>
          <a:p>
            <a:endParaRPr lang="en-GB" dirty="0"/>
          </a:p>
          <a:p>
            <a:r>
              <a:rPr lang="en-GB" sz="1800" kern="100" dirty="0">
                <a:effectLst/>
                <a:ea typeface="Aptos" panose="020B0004020202020204" pitchFamily="34" charset="0"/>
                <a:cs typeface="Times New Roman" panose="02020603050405020304" pitchFamily="18" charset="0"/>
              </a:rPr>
              <a:t>“I used to think I was quite good at interviews. And then looking back on it I think again not quite as good as I thought I was. Or maybe, again, because they were before diagnosis. So that’s not just the diagnosis but it’s becoming aware of what ADHD is and how it can affect you and then you notice it in yourself.” (Participant 5)</a:t>
            </a:r>
          </a:p>
          <a:p>
            <a:endParaRPr lang="en-GB" b="1" kern="100" dirty="0">
              <a:ea typeface="Aptos" panose="020B0004020202020204" pitchFamily="34" charset="0"/>
              <a:cs typeface="Times New Roman" panose="02020603050405020304" pitchFamily="18" charset="0"/>
            </a:endParaRPr>
          </a:p>
          <a:p>
            <a:endParaRPr lang="en-GB" sz="1800" kern="100" dirty="0">
              <a:effectLst/>
              <a:ea typeface="Aptos" panose="020B0004020202020204" pitchFamily="34" charset="0"/>
              <a:cs typeface="Times New Roman" panose="02020603050405020304" pitchFamily="18" charset="0"/>
            </a:endParaRPr>
          </a:p>
          <a:p>
            <a:pPr marL="285750" indent="-285750">
              <a:buFont typeface="Arial" panose="020B0604020202020204" pitchFamily="34" charset="0"/>
              <a:buChar char="•"/>
            </a:pPr>
            <a:endParaRPr lang="en-GB" sz="1800" kern="100" dirty="0">
              <a:effectLst/>
              <a:ea typeface="Aptos" panose="020B0004020202020204" pitchFamily="34" charset="0"/>
              <a:cs typeface="Times New Roman" panose="02020603050405020304" pitchFamily="18" charset="0"/>
            </a:endParaRPr>
          </a:p>
          <a:p>
            <a:endParaRPr lang="en-GB" sz="1800" kern="100" dirty="0">
              <a:effectLst/>
              <a:ea typeface="Aptos" panose="020B0004020202020204" pitchFamily="34" charset="0"/>
              <a:cs typeface="Times New Roman" panose="02020603050405020304" pitchFamily="18" charset="0"/>
            </a:endParaRPr>
          </a:p>
          <a:p>
            <a:endParaRPr lang="en-GB" dirty="0"/>
          </a:p>
        </p:txBody>
      </p:sp>
      <p:sp>
        <p:nvSpPr>
          <p:cNvPr id="3" name="Slide Number Placeholder 2">
            <a:extLst>
              <a:ext uri="{FF2B5EF4-FFF2-40B4-BE49-F238E27FC236}">
                <a16:creationId xmlns:a16="http://schemas.microsoft.com/office/drawing/2014/main" id="{EAFDE3FD-B7FC-C7F2-0F6F-8054095A9556}"/>
              </a:ext>
            </a:extLst>
          </p:cNvPr>
          <p:cNvSpPr>
            <a:spLocks noGrp="1"/>
          </p:cNvSpPr>
          <p:nvPr>
            <p:ph type="sldNum" sz="quarter" idx="12"/>
          </p:nvPr>
        </p:nvSpPr>
        <p:spPr/>
        <p:txBody>
          <a:bodyPr/>
          <a:lstStyle/>
          <a:p>
            <a:fld id="{51845F5A-061D-4825-9AE9-D7794091C6CF}" type="slidenum">
              <a:rPr lang="en-US" smtClean="0"/>
              <a:t>7</a:t>
            </a:fld>
            <a:endParaRPr lang="en-US"/>
          </a:p>
        </p:txBody>
      </p:sp>
    </p:spTree>
    <p:extLst>
      <p:ext uri="{BB962C8B-B14F-4D97-AF65-F5344CB8AC3E}">
        <p14:creationId xmlns:p14="http://schemas.microsoft.com/office/powerpoint/2010/main" val="5945625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8AC149-53C3-A59D-56EC-3A9472E1E0C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928DC61-533B-E22E-DAF5-CC2D8DA7CE76}"/>
              </a:ext>
            </a:extLst>
          </p:cNvPr>
          <p:cNvSpPr txBox="1"/>
          <p:nvPr/>
        </p:nvSpPr>
        <p:spPr>
          <a:xfrm>
            <a:off x="359596" y="226031"/>
            <a:ext cx="11702416" cy="6555641"/>
          </a:xfrm>
          <a:prstGeom prst="rect">
            <a:avLst/>
          </a:prstGeom>
          <a:noFill/>
        </p:spPr>
        <p:txBody>
          <a:bodyPr wrap="square" rtlCol="0">
            <a:spAutoFit/>
          </a:bodyPr>
          <a:lstStyle/>
          <a:p>
            <a:r>
              <a:rPr lang="en-GB" sz="2400" b="1"/>
              <a:t>Findings</a:t>
            </a:r>
          </a:p>
          <a:p>
            <a:endParaRPr lang="en-GB" b="1"/>
          </a:p>
          <a:p>
            <a:pPr marL="285750" indent="-285750">
              <a:buFont typeface="Arial" panose="020B0604020202020204" pitchFamily="34" charset="0"/>
              <a:buChar char="•"/>
            </a:pPr>
            <a:r>
              <a:rPr lang="en-GB" b="1"/>
              <a:t>Difficulties experienced at interview were frequently related to challenges of recall and “thinking on your feet” (Participant 4) associated with neurodivergence.</a:t>
            </a:r>
          </a:p>
          <a:p>
            <a:endParaRPr lang="en-GB"/>
          </a:p>
          <a:p>
            <a:r>
              <a:rPr lang="en-GB"/>
              <a:t>“[it’s about] reacting to six questions quickly rather than what someone is going to be doing in the job most of the time.” (Participant 5)</a:t>
            </a:r>
          </a:p>
          <a:p>
            <a:endParaRPr lang="en-GB"/>
          </a:p>
          <a:p>
            <a:r>
              <a:rPr lang="en-GB"/>
              <a:t>“You have to answer something on the fly.” (Participant 1)</a:t>
            </a:r>
          </a:p>
          <a:p>
            <a:endParaRPr lang="en-GB"/>
          </a:p>
          <a:p>
            <a:r>
              <a:rPr lang="en-GB"/>
              <a:t>“…my mind goes everywhere.” (Participant 3)</a:t>
            </a:r>
          </a:p>
          <a:p>
            <a:endParaRPr lang="en-GB"/>
          </a:p>
          <a:p>
            <a:r>
              <a:rPr lang="en-GB"/>
              <a:t>“I can just be on a roller coaster that I’m not quite in control of and I genuinely won’t know where I’ve been by the end of a sentence or a point.” (Participant 5)</a:t>
            </a:r>
          </a:p>
          <a:p>
            <a:endParaRPr lang="en-GB"/>
          </a:p>
          <a:p>
            <a:pPr marL="285750" indent="-285750">
              <a:buFont typeface="Arial" panose="020B0604020202020204" pitchFamily="34" charset="0"/>
              <a:buChar char="•"/>
            </a:pPr>
            <a:r>
              <a:rPr lang="en-GB" b="1"/>
              <a:t>Participants cited difficulties in following multiple-part questions (Participant 3) and answering ambiguous questions (Participant 5).</a:t>
            </a:r>
          </a:p>
          <a:p>
            <a:pPr marL="285750" indent="-285750">
              <a:buFont typeface="Arial" panose="020B0604020202020204" pitchFamily="34" charset="0"/>
              <a:buChar char="•"/>
            </a:pPr>
            <a:endParaRPr lang="en-GB" b="1"/>
          </a:p>
          <a:p>
            <a:pPr marL="285750" indent="-285750">
              <a:buFont typeface="Arial" panose="020B0604020202020204" pitchFamily="34" charset="0"/>
              <a:buChar char="•"/>
            </a:pPr>
            <a:r>
              <a:rPr lang="en-GB" b="1"/>
              <a:t>Following social cues and conforming to social expectations in an interview setting increased participants tendency to mask. </a:t>
            </a:r>
          </a:p>
          <a:p>
            <a:pPr marL="285750" indent="-285750">
              <a:buFont typeface="Arial" panose="020B0604020202020204" pitchFamily="34" charset="0"/>
              <a:buChar char="•"/>
            </a:pPr>
            <a:endParaRPr lang="en-GB" b="1"/>
          </a:p>
          <a:p>
            <a:r>
              <a:rPr lang="en-GB" sz="1800">
                <a:effectLst/>
                <a:ea typeface="Aptos" panose="020B0004020202020204" pitchFamily="34" charset="0"/>
              </a:rPr>
              <a:t>“It’s that how am I being perceived? I want to behave. I’m giving off a first impression.” (Participant 4)</a:t>
            </a:r>
            <a:endParaRPr lang="en-GB" b="1"/>
          </a:p>
          <a:p>
            <a:pPr marL="285750" indent="-285750">
              <a:buFont typeface="Arial" panose="020B0604020202020204" pitchFamily="34" charset="0"/>
              <a:buChar char="•"/>
            </a:pPr>
            <a:endParaRPr lang="en-GB" b="1"/>
          </a:p>
        </p:txBody>
      </p:sp>
      <p:sp>
        <p:nvSpPr>
          <p:cNvPr id="3" name="Slide Number Placeholder 2">
            <a:extLst>
              <a:ext uri="{FF2B5EF4-FFF2-40B4-BE49-F238E27FC236}">
                <a16:creationId xmlns:a16="http://schemas.microsoft.com/office/drawing/2014/main" id="{27527EEB-9572-145C-4FFF-52FD144DEC98}"/>
              </a:ext>
            </a:extLst>
          </p:cNvPr>
          <p:cNvSpPr>
            <a:spLocks noGrp="1"/>
          </p:cNvSpPr>
          <p:nvPr>
            <p:ph type="sldNum" sz="quarter" idx="12"/>
          </p:nvPr>
        </p:nvSpPr>
        <p:spPr/>
        <p:txBody>
          <a:bodyPr/>
          <a:lstStyle/>
          <a:p>
            <a:fld id="{51845F5A-061D-4825-9AE9-D7794091C6CF}" type="slidenum">
              <a:rPr lang="en-US" smtClean="0"/>
              <a:t>8</a:t>
            </a:fld>
            <a:endParaRPr lang="en-US"/>
          </a:p>
        </p:txBody>
      </p:sp>
    </p:spTree>
    <p:extLst>
      <p:ext uri="{BB962C8B-B14F-4D97-AF65-F5344CB8AC3E}">
        <p14:creationId xmlns:p14="http://schemas.microsoft.com/office/powerpoint/2010/main" val="21869532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7A7297-7D25-E30E-1503-B4D189E4EAA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BD848FC-A7D5-488D-F93B-63976492DBAA}"/>
              </a:ext>
            </a:extLst>
          </p:cNvPr>
          <p:cNvSpPr txBox="1"/>
          <p:nvPr/>
        </p:nvSpPr>
        <p:spPr>
          <a:xfrm>
            <a:off x="359596" y="226031"/>
            <a:ext cx="11206762" cy="6555641"/>
          </a:xfrm>
          <a:prstGeom prst="rect">
            <a:avLst/>
          </a:prstGeom>
          <a:noFill/>
        </p:spPr>
        <p:txBody>
          <a:bodyPr wrap="square" rtlCol="0">
            <a:spAutoFit/>
          </a:bodyPr>
          <a:lstStyle/>
          <a:p>
            <a:r>
              <a:rPr lang="en-GB" sz="2400" b="1"/>
              <a:t>Findings</a:t>
            </a:r>
          </a:p>
          <a:p>
            <a:endParaRPr lang="en-GB"/>
          </a:p>
          <a:p>
            <a:pPr marL="285750" indent="-285750">
              <a:buFont typeface="Arial" panose="020B0604020202020204" pitchFamily="34" charset="0"/>
              <a:buChar char="•"/>
            </a:pPr>
            <a:r>
              <a:rPr lang="en-GB" b="1"/>
              <a:t>Participants expressed complex attitudes surrounding disclosing their neurodivergence to potential employers, reflecting on the need to be “oblique” (Participant 3).</a:t>
            </a:r>
          </a:p>
          <a:p>
            <a:endParaRPr lang="en-GB"/>
          </a:p>
          <a:p>
            <a:r>
              <a:rPr lang="en-GB"/>
              <a:t>“…the world of….neurotypicality really finds difficultly in grasping that just because you can mask doesn’t mean you find [things] easy.” (Participant 2)</a:t>
            </a:r>
          </a:p>
          <a:p>
            <a:endParaRPr lang="en-GB"/>
          </a:p>
          <a:p>
            <a:pPr marL="285750" indent="-285750">
              <a:buFont typeface="Arial" panose="020B0604020202020204" pitchFamily="34" charset="0"/>
              <a:buChar char="•"/>
            </a:pPr>
            <a:r>
              <a:rPr lang="en-GB" b="1"/>
              <a:t>Participants felt there was need for “greater awareness of neurodivergency and improved “training and sensitivity” (Participant 1) amongst neurotypical managers involved in recruitment.</a:t>
            </a:r>
          </a:p>
          <a:p>
            <a:endParaRPr lang="en-GB" b="1"/>
          </a:p>
          <a:p>
            <a:r>
              <a:rPr lang="en-GB"/>
              <a:t>“…although there may be general greater awareness about neurodivergence, this is accompanied by the spread of half-truths and myths.” (Participant 2)</a:t>
            </a:r>
          </a:p>
          <a:p>
            <a:endParaRPr lang="en-GB"/>
          </a:p>
          <a:p>
            <a:pPr marL="285750" indent="-285750">
              <a:buFont typeface="Arial" panose="020B0604020202020204" pitchFamily="34" charset="0"/>
              <a:buChar char="•"/>
            </a:pPr>
            <a:r>
              <a:rPr lang="en-GB" sz="1800" b="1" kern="100">
                <a:effectLst/>
                <a:ea typeface="Aptos" panose="020B0004020202020204" pitchFamily="34" charset="0"/>
                <a:cs typeface="Times New Roman" panose="02020603050405020304" pitchFamily="18" charset="0"/>
              </a:rPr>
              <a:t>Participants expressed tha</a:t>
            </a:r>
            <a:r>
              <a:rPr lang="en-GB" b="1" kern="100">
                <a:ea typeface="Aptos" panose="020B0004020202020204" pitchFamily="34" charset="0"/>
                <a:cs typeface="Times New Roman" panose="02020603050405020304" pitchFamily="18" charset="0"/>
              </a:rPr>
              <a:t>t having as much information in advance – and specifically interview questions – would be valued as an adjustment but ambivalence about providing this adjustment persists (</a:t>
            </a:r>
            <a:r>
              <a:rPr lang="en-GB" sz="1800" b="1">
                <a:effectLst/>
                <a:ea typeface="Aptos" panose="020B0004020202020204" pitchFamily="34" charset="0"/>
              </a:rPr>
              <a:t>Komposiori, 2022). </a:t>
            </a:r>
            <a:endParaRPr lang="en-GB" b="1" kern="100">
              <a:ea typeface="Aptos" panose="020B0004020202020204" pitchFamily="34" charset="0"/>
              <a:cs typeface="Times New Roman" panose="02020603050405020304" pitchFamily="18" charset="0"/>
            </a:endParaRPr>
          </a:p>
          <a:p>
            <a:endParaRPr lang="en-GB" b="1" kern="100">
              <a:ea typeface="Aptos" panose="020B0004020202020204" pitchFamily="34" charset="0"/>
              <a:cs typeface="Times New Roman" panose="02020603050405020304" pitchFamily="18" charset="0"/>
            </a:endParaRPr>
          </a:p>
          <a:p>
            <a:r>
              <a:rPr lang="en-GB" kern="100">
                <a:ea typeface="Aptos" panose="020B0004020202020204" pitchFamily="34" charset="0"/>
                <a:cs typeface="Times New Roman" panose="02020603050405020304" pitchFamily="18" charset="0"/>
              </a:rPr>
              <a:t>“…it helped me feel more comfortable.” (Participant 6)</a:t>
            </a:r>
          </a:p>
          <a:p>
            <a:endParaRPr lang="en-GB" kern="100">
              <a:ea typeface="Aptos" panose="020B0004020202020204" pitchFamily="34" charset="0"/>
              <a:cs typeface="Times New Roman" panose="02020603050405020304" pitchFamily="18" charset="0"/>
            </a:endParaRPr>
          </a:p>
          <a:p>
            <a:r>
              <a:rPr lang="en-GB" kern="100">
                <a:ea typeface="Aptos" panose="020B0004020202020204" pitchFamily="34" charset="0"/>
                <a:cs typeface="Times New Roman" panose="02020603050405020304" pitchFamily="18" charset="0"/>
              </a:rPr>
              <a:t>“…it would remove the nervousness about uncertainty.” (Participant 5)</a:t>
            </a:r>
          </a:p>
          <a:p>
            <a:endParaRPr lang="en-GB" kern="100">
              <a:ea typeface="Aptos" panose="020B0004020202020204" pitchFamily="34" charset="0"/>
              <a:cs typeface="Times New Roman" panose="02020603050405020304" pitchFamily="18" charset="0"/>
            </a:endParaRPr>
          </a:p>
          <a:p>
            <a:endParaRPr lang="en-GB" kern="100">
              <a:ea typeface="Aptos" panose="020B0004020202020204" pitchFamily="34" charset="0"/>
              <a:cs typeface="Times New Roman" panose="02020603050405020304" pitchFamily="18" charset="0"/>
            </a:endParaRPr>
          </a:p>
        </p:txBody>
      </p:sp>
      <p:sp>
        <p:nvSpPr>
          <p:cNvPr id="3" name="Slide Number Placeholder 2">
            <a:extLst>
              <a:ext uri="{FF2B5EF4-FFF2-40B4-BE49-F238E27FC236}">
                <a16:creationId xmlns:a16="http://schemas.microsoft.com/office/drawing/2014/main" id="{8DB51378-4C89-397D-09BD-DEFB35C6E7A8}"/>
              </a:ext>
            </a:extLst>
          </p:cNvPr>
          <p:cNvSpPr>
            <a:spLocks noGrp="1"/>
          </p:cNvSpPr>
          <p:nvPr>
            <p:ph type="sldNum" sz="quarter" idx="12"/>
          </p:nvPr>
        </p:nvSpPr>
        <p:spPr/>
        <p:txBody>
          <a:bodyPr/>
          <a:lstStyle/>
          <a:p>
            <a:fld id="{51845F5A-061D-4825-9AE9-D7794091C6CF}" type="slidenum">
              <a:rPr lang="en-US" smtClean="0"/>
              <a:t>9</a:t>
            </a:fld>
            <a:endParaRPr lang="en-US"/>
          </a:p>
        </p:txBody>
      </p:sp>
    </p:spTree>
    <p:extLst>
      <p:ext uri="{BB962C8B-B14F-4D97-AF65-F5344CB8AC3E}">
        <p14:creationId xmlns:p14="http://schemas.microsoft.com/office/powerpoint/2010/main" val="29413728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3602856-BA9D-7621-B384-4353F476D70B}"/>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6252759D-C0AF-2D8D-0B3F-F315D43577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Colorful leaf patterns">
            <a:extLst>
              <a:ext uri="{FF2B5EF4-FFF2-40B4-BE49-F238E27FC236}">
                <a16:creationId xmlns:a16="http://schemas.microsoft.com/office/drawing/2014/main" id="{D53390BB-C084-DC70-0C79-3CBE7662D848}"/>
              </a:ext>
            </a:extLst>
          </p:cNvPr>
          <p:cNvPicPr>
            <a:picLocks noChangeAspect="1"/>
          </p:cNvPicPr>
          <p:nvPr/>
        </p:nvPicPr>
        <p:blipFill>
          <a:blip r:embed="rId3"/>
          <a:srcRect l="10170" r="28968" b="1"/>
          <a:stretch/>
        </p:blipFill>
        <p:spPr>
          <a:xfrm rot="10800000">
            <a:off x="-1" y="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7" name="Title 1">
            <a:extLst>
              <a:ext uri="{FF2B5EF4-FFF2-40B4-BE49-F238E27FC236}">
                <a16:creationId xmlns:a16="http://schemas.microsoft.com/office/drawing/2014/main" id="{B1DB01AF-CE9E-FCB7-03AF-015C04BDE2ED}"/>
              </a:ext>
            </a:extLst>
          </p:cNvPr>
          <p:cNvSpPr>
            <a:spLocks noGrp="1"/>
          </p:cNvSpPr>
          <p:nvPr>
            <p:ph type="ctrTitle"/>
          </p:nvPr>
        </p:nvSpPr>
        <p:spPr>
          <a:xfrm>
            <a:off x="6854024" y="237790"/>
            <a:ext cx="4443688" cy="878823"/>
          </a:xfrm>
        </p:spPr>
        <p:txBody>
          <a:bodyPr>
            <a:normAutofit fontScale="90000"/>
          </a:bodyPr>
          <a:lstStyle/>
          <a:p>
            <a:r>
              <a:rPr lang="en-GB" sz="3700" b="1"/>
              <a:t>Recommendations</a:t>
            </a:r>
          </a:p>
        </p:txBody>
      </p:sp>
      <p:sp>
        <p:nvSpPr>
          <p:cNvPr id="2" name="TextBox 1">
            <a:extLst>
              <a:ext uri="{FF2B5EF4-FFF2-40B4-BE49-F238E27FC236}">
                <a16:creationId xmlns:a16="http://schemas.microsoft.com/office/drawing/2014/main" id="{DB0D8005-FC14-235B-D577-85516C856CC9}"/>
              </a:ext>
            </a:extLst>
          </p:cNvPr>
          <p:cNvSpPr txBox="1"/>
          <p:nvPr/>
        </p:nvSpPr>
        <p:spPr>
          <a:xfrm>
            <a:off x="6956854" y="1569308"/>
            <a:ext cx="4340858" cy="4801314"/>
          </a:xfrm>
          <a:prstGeom prst="rect">
            <a:avLst/>
          </a:prstGeom>
          <a:noFill/>
        </p:spPr>
        <p:txBody>
          <a:bodyPr wrap="square" rtlCol="0">
            <a:spAutoFit/>
          </a:bodyPr>
          <a:lstStyle/>
          <a:p>
            <a:pPr marL="285750" indent="-285750">
              <a:buFont typeface="Arial" panose="020B0604020202020204" pitchFamily="34" charset="0"/>
              <a:buChar char="•"/>
            </a:pPr>
            <a:r>
              <a:rPr lang="en-GB"/>
              <a:t>Further research into the experiences of neurodivergent LIS professionals.</a:t>
            </a:r>
          </a:p>
          <a:p>
            <a:pPr marL="285750" indent="-285750">
              <a:buFont typeface="Arial" panose="020B0604020202020204" pitchFamily="34" charset="0"/>
              <a:buChar char="•"/>
            </a:pPr>
            <a:endParaRPr lang="en-GB"/>
          </a:p>
          <a:p>
            <a:pPr marL="285750" indent="-285750">
              <a:buFont typeface="Arial" panose="020B0604020202020204" pitchFamily="34" charset="0"/>
              <a:buChar char="•"/>
            </a:pPr>
            <a:r>
              <a:rPr lang="en-GB"/>
              <a:t>Increased awareness, advocacy and training. </a:t>
            </a:r>
          </a:p>
          <a:p>
            <a:endParaRPr lang="en-GB"/>
          </a:p>
          <a:p>
            <a:pPr marL="285750" indent="-285750">
              <a:buFont typeface="Arial" panose="020B0604020202020204" pitchFamily="34" charset="0"/>
              <a:buChar char="•"/>
            </a:pPr>
            <a:r>
              <a:rPr lang="en-GB"/>
              <a:t>Review current typical recruitment practices through the lens of neuroinclusion to make improvements</a:t>
            </a:r>
          </a:p>
          <a:p>
            <a:endParaRPr lang="en-GB"/>
          </a:p>
          <a:p>
            <a:pPr marL="285750" indent="-285750">
              <a:buFont typeface="Arial" panose="020B0604020202020204" pitchFamily="34" charset="0"/>
              <a:buChar char="•"/>
            </a:pPr>
            <a:r>
              <a:rPr lang="en-GB"/>
              <a:t>Sharing interview questions in advance to all candidates, irrespective of disclosure. </a:t>
            </a:r>
          </a:p>
          <a:p>
            <a:pPr marL="285750" indent="-285750">
              <a:buFont typeface="Arial" panose="020B0604020202020204" pitchFamily="34" charset="0"/>
              <a:buChar char="•"/>
            </a:pPr>
            <a:endParaRPr lang="en-GB"/>
          </a:p>
          <a:p>
            <a:pPr marL="285750" indent="-285750">
              <a:buFont typeface="Arial" panose="020B0604020202020204" pitchFamily="34" charset="0"/>
              <a:buChar char="•"/>
            </a:pPr>
            <a:endParaRPr lang="en-GB"/>
          </a:p>
        </p:txBody>
      </p:sp>
      <p:sp>
        <p:nvSpPr>
          <p:cNvPr id="3" name="Slide Number Placeholder 2">
            <a:extLst>
              <a:ext uri="{FF2B5EF4-FFF2-40B4-BE49-F238E27FC236}">
                <a16:creationId xmlns:a16="http://schemas.microsoft.com/office/drawing/2014/main" id="{760C8038-D50F-B0CA-559A-A195B6FE30AC}"/>
              </a:ext>
            </a:extLst>
          </p:cNvPr>
          <p:cNvSpPr>
            <a:spLocks noGrp="1"/>
          </p:cNvSpPr>
          <p:nvPr>
            <p:ph type="sldNum" sz="quarter" idx="12"/>
          </p:nvPr>
        </p:nvSpPr>
        <p:spPr/>
        <p:txBody>
          <a:bodyPr/>
          <a:lstStyle/>
          <a:p>
            <a:fld id="{51845F5A-061D-4825-9AE9-D7794091C6CF}" type="slidenum">
              <a:rPr lang="en-US" smtClean="0"/>
              <a:t>10</a:t>
            </a:fld>
            <a:endParaRPr lang="en-US"/>
          </a:p>
        </p:txBody>
      </p:sp>
    </p:spTree>
    <p:extLst>
      <p:ext uri="{BB962C8B-B14F-4D97-AF65-F5344CB8AC3E}">
        <p14:creationId xmlns:p14="http://schemas.microsoft.com/office/powerpoint/2010/main" val="35664731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BA7ECBC-3DF7-9381-BD53-B85A82E35155}"/>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4B02D1BF-E0F1-C59C-467E-94C1578FDA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Colorful leaf patterns">
            <a:extLst>
              <a:ext uri="{FF2B5EF4-FFF2-40B4-BE49-F238E27FC236}">
                <a16:creationId xmlns:a16="http://schemas.microsoft.com/office/drawing/2014/main" id="{FBBFB35C-6CCC-33C2-0E61-1D74BE103C60}"/>
              </a:ext>
            </a:extLst>
          </p:cNvPr>
          <p:cNvPicPr>
            <a:picLocks noChangeAspect="1"/>
          </p:cNvPicPr>
          <p:nvPr/>
        </p:nvPicPr>
        <p:blipFill>
          <a:blip r:embed="rId3"/>
          <a:srcRect l="10170" r="28968" b="1"/>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7" name="Title 1">
            <a:extLst>
              <a:ext uri="{FF2B5EF4-FFF2-40B4-BE49-F238E27FC236}">
                <a16:creationId xmlns:a16="http://schemas.microsoft.com/office/drawing/2014/main" id="{95EB1A4F-66BC-A30A-0863-F8F8755E7888}"/>
              </a:ext>
            </a:extLst>
          </p:cNvPr>
          <p:cNvSpPr>
            <a:spLocks noGrp="1"/>
          </p:cNvSpPr>
          <p:nvPr>
            <p:ph type="ctrTitle"/>
          </p:nvPr>
        </p:nvSpPr>
        <p:spPr>
          <a:xfrm>
            <a:off x="484734" y="308459"/>
            <a:ext cx="4443688" cy="878823"/>
          </a:xfrm>
        </p:spPr>
        <p:txBody>
          <a:bodyPr>
            <a:normAutofit/>
          </a:bodyPr>
          <a:lstStyle/>
          <a:p>
            <a:r>
              <a:rPr lang="en-GB" sz="3300" b="1"/>
              <a:t>Progress at King’s</a:t>
            </a:r>
          </a:p>
        </p:txBody>
      </p:sp>
      <p:sp>
        <p:nvSpPr>
          <p:cNvPr id="3" name="TextBox 2">
            <a:extLst>
              <a:ext uri="{FF2B5EF4-FFF2-40B4-BE49-F238E27FC236}">
                <a16:creationId xmlns:a16="http://schemas.microsoft.com/office/drawing/2014/main" id="{77FAA091-071A-26F5-8110-664F72A0174B}"/>
              </a:ext>
            </a:extLst>
          </p:cNvPr>
          <p:cNvSpPr txBox="1"/>
          <p:nvPr/>
        </p:nvSpPr>
        <p:spPr>
          <a:xfrm>
            <a:off x="484734" y="1716066"/>
            <a:ext cx="4722313" cy="3693319"/>
          </a:xfrm>
          <a:prstGeom prst="rect">
            <a:avLst/>
          </a:prstGeom>
          <a:noFill/>
        </p:spPr>
        <p:txBody>
          <a:bodyPr wrap="square" rtlCol="0">
            <a:spAutoFit/>
          </a:bodyPr>
          <a:lstStyle/>
          <a:p>
            <a:pPr marL="285750" indent="-285750">
              <a:buFont typeface="Arial" panose="020B0604020202020204" pitchFamily="34" charset="0"/>
              <a:buChar char="•"/>
            </a:pPr>
            <a:r>
              <a:rPr lang="en-GB" dirty="0"/>
              <a:t>Inclusive recruitment checklist.</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Mandatory training expectations.</a:t>
            </a:r>
          </a:p>
          <a:p>
            <a:endParaRPr lang="en-GB" dirty="0"/>
          </a:p>
          <a:p>
            <a:pPr marL="285750" indent="-285750">
              <a:buFont typeface="Arial" panose="020B0604020202020204" pitchFamily="34" charset="0"/>
              <a:buChar char="•"/>
            </a:pPr>
            <a:r>
              <a:rPr lang="en-GB" dirty="0"/>
              <a:t>Reviewing interview questions through the lens of neuroinclusion and providing templates.</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Sharing interview questions in advance.</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p:txBody>
      </p:sp>
      <p:sp>
        <p:nvSpPr>
          <p:cNvPr id="2" name="Slide Number Placeholder 1">
            <a:extLst>
              <a:ext uri="{FF2B5EF4-FFF2-40B4-BE49-F238E27FC236}">
                <a16:creationId xmlns:a16="http://schemas.microsoft.com/office/drawing/2014/main" id="{A9B70A76-5F57-A728-CF9F-0203E1633BC3}"/>
              </a:ext>
            </a:extLst>
          </p:cNvPr>
          <p:cNvSpPr>
            <a:spLocks noGrp="1"/>
          </p:cNvSpPr>
          <p:nvPr>
            <p:ph type="sldNum" sz="quarter" idx="12"/>
          </p:nvPr>
        </p:nvSpPr>
        <p:spPr/>
        <p:txBody>
          <a:bodyPr/>
          <a:lstStyle/>
          <a:p>
            <a:fld id="{51845F5A-061D-4825-9AE9-D7794091C6CF}" type="slidenum">
              <a:rPr lang="en-US" smtClean="0"/>
              <a:t>11</a:t>
            </a:fld>
            <a:endParaRPr lang="en-US"/>
          </a:p>
        </p:txBody>
      </p:sp>
    </p:spTree>
    <p:extLst>
      <p:ext uri="{BB962C8B-B14F-4D97-AF65-F5344CB8AC3E}">
        <p14:creationId xmlns:p14="http://schemas.microsoft.com/office/powerpoint/2010/main" val="26766444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D4675B6-90B0-429A-C2D6-0C12019C9F2F}"/>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534221B0-2CD1-98FC-60B5-686A64408A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Colorful leaf patterns">
            <a:extLst>
              <a:ext uri="{FF2B5EF4-FFF2-40B4-BE49-F238E27FC236}">
                <a16:creationId xmlns:a16="http://schemas.microsoft.com/office/drawing/2014/main" id="{F9213942-96D1-37A4-778B-23614F98BB48}"/>
              </a:ext>
            </a:extLst>
          </p:cNvPr>
          <p:cNvPicPr>
            <a:picLocks noChangeAspect="1"/>
          </p:cNvPicPr>
          <p:nvPr/>
        </p:nvPicPr>
        <p:blipFill>
          <a:blip r:embed="rId3"/>
          <a:srcRect l="10170" r="28968" b="1"/>
          <a:stretch/>
        </p:blipFill>
        <p:spPr>
          <a:xfrm rot="10800000">
            <a:off x="-1" y="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7" name="Title 1">
            <a:extLst>
              <a:ext uri="{FF2B5EF4-FFF2-40B4-BE49-F238E27FC236}">
                <a16:creationId xmlns:a16="http://schemas.microsoft.com/office/drawing/2014/main" id="{90967DBE-CBEC-7643-7E0D-758ECA8CB868}"/>
              </a:ext>
            </a:extLst>
          </p:cNvPr>
          <p:cNvSpPr>
            <a:spLocks noGrp="1"/>
          </p:cNvSpPr>
          <p:nvPr>
            <p:ph type="ctrTitle"/>
          </p:nvPr>
        </p:nvSpPr>
        <p:spPr>
          <a:xfrm>
            <a:off x="6854024" y="237790"/>
            <a:ext cx="4443688" cy="878823"/>
          </a:xfrm>
        </p:spPr>
        <p:txBody>
          <a:bodyPr>
            <a:normAutofit/>
          </a:bodyPr>
          <a:lstStyle/>
          <a:p>
            <a:r>
              <a:rPr lang="en-GB" sz="3700" b="1"/>
              <a:t>Call to action </a:t>
            </a:r>
          </a:p>
        </p:txBody>
      </p:sp>
      <p:sp>
        <p:nvSpPr>
          <p:cNvPr id="2" name="TextBox 1">
            <a:extLst>
              <a:ext uri="{FF2B5EF4-FFF2-40B4-BE49-F238E27FC236}">
                <a16:creationId xmlns:a16="http://schemas.microsoft.com/office/drawing/2014/main" id="{5BA076B2-81D0-C4D5-A81A-CD7E3EAAF40E}"/>
              </a:ext>
            </a:extLst>
          </p:cNvPr>
          <p:cNvSpPr txBox="1"/>
          <p:nvPr/>
        </p:nvSpPr>
        <p:spPr>
          <a:xfrm>
            <a:off x="6956854" y="1569308"/>
            <a:ext cx="4340858" cy="2616101"/>
          </a:xfrm>
          <a:prstGeom prst="rect">
            <a:avLst/>
          </a:prstGeom>
          <a:noFill/>
        </p:spPr>
        <p:txBody>
          <a:bodyPr wrap="square" rtlCol="0">
            <a:spAutoFit/>
          </a:bodyPr>
          <a:lstStyle/>
          <a:p>
            <a:r>
              <a:rPr lang="en-GB" sz="3200" dirty="0"/>
              <a:t>If not, then why not?</a:t>
            </a:r>
          </a:p>
          <a:p>
            <a:endParaRPr lang="en-GB" sz="3200" dirty="0"/>
          </a:p>
          <a:p>
            <a:r>
              <a:rPr lang="en-GB" sz="3200" dirty="0"/>
              <a:t>And if not now, then when?</a:t>
            </a:r>
          </a:p>
          <a:p>
            <a:endParaRPr lang="en-GB" dirty="0"/>
          </a:p>
          <a:p>
            <a:pPr marL="285750" indent="-285750">
              <a:buFont typeface="Arial" panose="020B0604020202020204" pitchFamily="34" charset="0"/>
              <a:buChar char="•"/>
            </a:pPr>
            <a:endParaRPr lang="en-GB" dirty="0"/>
          </a:p>
        </p:txBody>
      </p:sp>
      <p:sp>
        <p:nvSpPr>
          <p:cNvPr id="3" name="Slide Number Placeholder 2">
            <a:extLst>
              <a:ext uri="{FF2B5EF4-FFF2-40B4-BE49-F238E27FC236}">
                <a16:creationId xmlns:a16="http://schemas.microsoft.com/office/drawing/2014/main" id="{9EC1EF4B-8012-6025-E738-BAE335909DC6}"/>
              </a:ext>
            </a:extLst>
          </p:cNvPr>
          <p:cNvSpPr>
            <a:spLocks noGrp="1"/>
          </p:cNvSpPr>
          <p:nvPr>
            <p:ph type="sldNum" sz="quarter" idx="12"/>
          </p:nvPr>
        </p:nvSpPr>
        <p:spPr/>
        <p:txBody>
          <a:bodyPr/>
          <a:lstStyle/>
          <a:p>
            <a:fld id="{51845F5A-061D-4825-9AE9-D7794091C6CF}" type="slidenum">
              <a:rPr lang="en-US" smtClean="0"/>
              <a:t>12</a:t>
            </a:fld>
            <a:endParaRPr lang="en-US"/>
          </a:p>
        </p:txBody>
      </p:sp>
    </p:spTree>
    <p:extLst>
      <p:ext uri="{BB962C8B-B14F-4D97-AF65-F5344CB8AC3E}">
        <p14:creationId xmlns:p14="http://schemas.microsoft.com/office/powerpoint/2010/main" val="35487766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64E0904-5ABD-4DC7-8562-C38580C953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Colorful leaf patterns">
            <a:extLst>
              <a:ext uri="{FF2B5EF4-FFF2-40B4-BE49-F238E27FC236}">
                <a16:creationId xmlns:a16="http://schemas.microsoft.com/office/drawing/2014/main" id="{73EED4D6-B467-FF77-50A2-73E81FC1B437}"/>
              </a:ext>
            </a:extLst>
          </p:cNvPr>
          <p:cNvPicPr>
            <a:picLocks noChangeAspect="1"/>
          </p:cNvPicPr>
          <p:nvPr/>
        </p:nvPicPr>
        <p:blipFill>
          <a:blip r:embed="rId3"/>
          <a:srcRect t="5753" b="13890"/>
          <a:stretch/>
        </p:blipFill>
        <p:spPr>
          <a:xfrm>
            <a:off x="20" y="10"/>
            <a:ext cx="12191980" cy="6857990"/>
          </a:xfrm>
          <a:custGeom>
            <a:avLst/>
            <a:gdLst/>
            <a:ahLst/>
            <a:cxnLst/>
            <a:rect l="l" t="t" r="r" b="b"/>
            <a:pathLst>
              <a:path w="12192000" h="6858000">
                <a:moveTo>
                  <a:pt x="0" y="0"/>
                </a:moveTo>
                <a:lnTo>
                  <a:pt x="12192000" y="0"/>
                </a:lnTo>
                <a:lnTo>
                  <a:pt x="12192000" y="6858000"/>
                </a:lnTo>
                <a:lnTo>
                  <a:pt x="11560655" y="6858000"/>
                </a:lnTo>
                <a:lnTo>
                  <a:pt x="11572884" y="6759738"/>
                </a:lnTo>
                <a:cubicBezTo>
                  <a:pt x="11663744" y="6693104"/>
                  <a:pt x="11749315" y="6619456"/>
                  <a:pt x="11812292" y="6532282"/>
                </a:cubicBezTo>
                <a:cubicBezTo>
                  <a:pt x="11851232" y="6478675"/>
                  <a:pt x="11886807" y="6425068"/>
                  <a:pt x="11956995" y="6386992"/>
                </a:cubicBezTo>
                <a:cubicBezTo>
                  <a:pt x="11918054" y="6334888"/>
                  <a:pt x="11851232" y="6322863"/>
                  <a:pt x="11801234" y="6284788"/>
                </a:cubicBezTo>
                <a:cubicBezTo>
                  <a:pt x="11797390" y="6253224"/>
                  <a:pt x="11876711" y="6262743"/>
                  <a:pt x="11856520" y="6193604"/>
                </a:cubicBezTo>
                <a:cubicBezTo>
                  <a:pt x="11829119" y="6101419"/>
                  <a:pt x="11858923" y="5996209"/>
                  <a:pt x="11722875" y="5956630"/>
                </a:cubicBezTo>
                <a:cubicBezTo>
                  <a:pt x="11686819" y="5866950"/>
                  <a:pt x="11676724" y="5723664"/>
                  <a:pt x="11763258" y="5635988"/>
                </a:cubicBezTo>
                <a:cubicBezTo>
                  <a:pt x="11892094" y="5505226"/>
                  <a:pt x="11871424" y="5422059"/>
                  <a:pt x="11706050" y="5351418"/>
                </a:cubicBezTo>
                <a:cubicBezTo>
                  <a:pt x="11684896" y="5342400"/>
                  <a:pt x="11707491" y="4786287"/>
                  <a:pt x="11697876" y="4763241"/>
                </a:cubicBezTo>
                <a:cubicBezTo>
                  <a:pt x="11713260" y="4731677"/>
                  <a:pt x="11749315" y="4739192"/>
                  <a:pt x="11776236" y="4730675"/>
                </a:cubicBezTo>
                <a:cubicBezTo>
                  <a:pt x="11894018" y="4694603"/>
                  <a:pt x="11897864" y="4694603"/>
                  <a:pt x="11868540" y="4584884"/>
                </a:cubicBezTo>
                <a:cubicBezTo>
                  <a:pt x="11859884" y="4551817"/>
                  <a:pt x="11880076" y="4538289"/>
                  <a:pt x="11898825" y="4517749"/>
                </a:cubicBezTo>
                <a:cubicBezTo>
                  <a:pt x="11969013" y="4441095"/>
                  <a:pt x="11969494" y="4440094"/>
                  <a:pt x="11897864" y="4375464"/>
                </a:cubicBezTo>
                <a:cubicBezTo>
                  <a:pt x="11877192" y="4356928"/>
                  <a:pt x="11863252" y="4336887"/>
                  <a:pt x="11854116" y="4311838"/>
                </a:cubicBezTo>
                <a:cubicBezTo>
                  <a:pt x="11837290" y="4266245"/>
                  <a:pt x="11837771" y="4228169"/>
                  <a:pt x="11901709" y="4203620"/>
                </a:cubicBezTo>
                <a:cubicBezTo>
                  <a:pt x="11946418" y="4186086"/>
                  <a:pt x="11971897" y="4166044"/>
                  <a:pt x="11974782" y="4114442"/>
                </a:cubicBezTo>
                <a:cubicBezTo>
                  <a:pt x="11976706" y="4071355"/>
                  <a:pt x="11981993" y="4043299"/>
                  <a:pt x="11932476" y="4024762"/>
                </a:cubicBezTo>
                <a:cubicBezTo>
                  <a:pt x="11892576" y="4009732"/>
                  <a:pt x="11881038" y="3977668"/>
                  <a:pt x="11885365" y="3939592"/>
                </a:cubicBezTo>
                <a:cubicBezTo>
                  <a:pt x="11895460" y="3846405"/>
                  <a:pt x="11841137" y="3791796"/>
                  <a:pt x="11751719" y="3749211"/>
                </a:cubicBezTo>
                <a:cubicBezTo>
                  <a:pt x="11666628" y="3708629"/>
                  <a:pt x="11592115" y="3654019"/>
                  <a:pt x="11513754" y="3604420"/>
                </a:cubicBezTo>
                <a:cubicBezTo>
                  <a:pt x="11426740" y="3549310"/>
                  <a:pt x="11325786" y="3516243"/>
                  <a:pt x="11220504" y="3488188"/>
                </a:cubicBezTo>
                <a:cubicBezTo>
                  <a:pt x="11239734" y="3448108"/>
                  <a:pt x="11306076" y="3470653"/>
                  <a:pt x="11312805" y="3414541"/>
                </a:cubicBezTo>
                <a:cubicBezTo>
                  <a:pt x="11148394" y="3366945"/>
                  <a:pt x="10991193" y="3295301"/>
                  <a:pt x="10805146" y="3277767"/>
                </a:cubicBezTo>
                <a:cubicBezTo>
                  <a:pt x="10955618" y="3286784"/>
                  <a:pt x="11092147" y="3222154"/>
                  <a:pt x="11234926" y="3203117"/>
                </a:cubicBezTo>
                <a:cubicBezTo>
                  <a:pt x="11248386" y="3171554"/>
                  <a:pt x="11217140" y="3179569"/>
                  <a:pt x="11204640" y="3174060"/>
                </a:cubicBezTo>
                <a:cubicBezTo>
                  <a:pt x="11192140" y="3168047"/>
                  <a:pt x="11176757" y="3166042"/>
                  <a:pt x="11174834" y="3143498"/>
                </a:cubicBezTo>
                <a:cubicBezTo>
                  <a:pt x="11243580" y="3110932"/>
                  <a:pt x="11329632" y="3132475"/>
                  <a:pt x="11400780" y="3099410"/>
                </a:cubicBezTo>
                <a:cubicBezTo>
                  <a:pt x="11384916" y="3051314"/>
                  <a:pt x="11323382" y="3080371"/>
                  <a:pt x="11297902" y="3041793"/>
                </a:cubicBezTo>
                <a:cubicBezTo>
                  <a:pt x="11364246" y="3034780"/>
                  <a:pt x="11425779" y="3031774"/>
                  <a:pt x="11485870" y="3021253"/>
                </a:cubicBezTo>
                <a:cubicBezTo>
                  <a:pt x="11532984" y="3013236"/>
                  <a:pt x="11545964" y="2972154"/>
                  <a:pt x="11513754" y="2944098"/>
                </a:cubicBezTo>
                <a:cubicBezTo>
                  <a:pt x="11484909" y="2919049"/>
                  <a:pt x="11442604" y="2917044"/>
                  <a:pt x="11405107" y="2906523"/>
                </a:cubicBezTo>
                <a:cubicBezTo>
                  <a:pt x="11137817" y="2833377"/>
                  <a:pt x="10857066" y="2809829"/>
                  <a:pt x="10572950" y="2803317"/>
                </a:cubicBezTo>
                <a:cubicBezTo>
                  <a:pt x="10117210" y="2792795"/>
                  <a:pt x="9660028" y="2793297"/>
                  <a:pt x="9205250" y="2778767"/>
                </a:cubicBezTo>
                <a:cubicBezTo>
                  <a:pt x="8996489" y="2772379"/>
                  <a:pt x="8788540" y="2761765"/>
                  <a:pt x="8579578" y="2759181"/>
                </a:cubicBezTo>
                <a:cubicBezTo>
                  <a:pt x="8509922" y="2758320"/>
                  <a:pt x="8440155" y="2758352"/>
                  <a:pt x="8370208" y="2759730"/>
                </a:cubicBezTo>
                <a:cubicBezTo>
                  <a:pt x="8070708" y="2765742"/>
                  <a:pt x="7771690" y="2764238"/>
                  <a:pt x="7470748" y="2819849"/>
                </a:cubicBezTo>
                <a:cubicBezTo>
                  <a:pt x="7316911" y="2848407"/>
                  <a:pt x="7156825" y="2838887"/>
                  <a:pt x="7001547" y="2861432"/>
                </a:cubicBezTo>
                <a:cubicBezTo>
                  <a:pt x="6765024" y="2896002"/>
                  <a:pt x="6528501" y="2936583"/>
                  <a:pt x="6295343" y="2988688"/>
                </a:cubicBezTo>
                <a:cubicBezTo>
                  <a:pt x="6222271" y="3005220"/>
                  <a:pt x="6131892" y="3015241"/>
                  <a:pt x="6075166" y="3078367"/>
                </a:cubicBezTo>
                <a:cubicBezTo>
                  <a:pt x="5985266" y="3038288"/>
                  <a:pt x="5929502" y="3113938"/>
                  <a:pt x="5859314" y="3139490"/>
                </a:cubicBezTo>
                <a:cubicBezTo>
                  <a:pt x="5831912" y="3149510"/>
                  <a:pt x="5795857" y="3163538"/>
                  <a:pt x="5800183" y="3195101"/>
                </a:cubicBezTo>
                <a:cubicBezTo>
                  <a:pt x="5804030" y="3234680"/>
                  <a:pt x="5844410" y="3260231"/>
                  <a:pt x="5882870" y="3252215"/>
                </a:cubicBezTo>
                <a:cubicBezTo>
                  <a:pt x="6002574" y="3227164"/>
                  <a:pt x="6109777" y="3283277"/>
                  <a:pt x="6232848" y="3274760"/>
                </a:cubicBezTo>
                <a:cubicBezTo>
                  <a:pt x="6125643" y="3298808"/>
                  <a:pt x="6018918" y="3323358"/>
                  <a:pt x="5911715" y="3347407"/>
                </a:cubicBezTo>
                <a:cubicBezTo>
                  <a:pt x="6070839" y="3366444"/>
                  <a:pt x="6227559" y="3332376"/>
                  <a:pt x="6384279" y="3312836"/>
                </a:cubicBezTo>
                <a:cubicBezTo>
                  <a:pt x="6434757" y="3306824"/>
                  <a:pt x="6513117" y="3260732"/>
                  <a:pt x="6526097" y="3325362"/>
                </a:cubicBezTo>
                <a:cubicBezTo>
                  <a:pt x="6534750" y="3368448"/>
                  <a:pt x="6450622" y="3371454"/>
                  <a:pt x="6403028" y="3383478"/>
                </a:cubicBezTo>
                <a:cubicBezTo>
                  <a:pt x="6192945" y="3435081"/>
                  <a:pt x="5979497" y="3465141"/>
                  <a:pt x="5767013" y="3500713"/>
                </a:cubicBezTo>
                <a:cubicBezTo>
                  <a:pt x="5746822" y="3504220"/>
                  <a:pt x="5720381" y="3501214"/>
                  <a:pt x="5706920" y="3511233"/>
                </a:cubicBezTo>
                <a:cubicBezTo>
                  <a:pt x="5598272" y="3591895"/>
                  <a:pt x="5460782" y="3618449"/>
                  <a:pt x="5310793" y="3677066"/>
                </a:cubicBezTo>
                <a:cubicBezTo>
                  <a:pt x="5405498" y="3704622"/>
                  <a:pt x="5469435" y="3648007"/>
                  <a:pt x="5548276" y="3660533"/>
                </a:cubicBezTo>
                <a:cubicBezTo>
                  <a:pt x="5467993" y="3721154"/>
                  <a:pt x="5374730" y="3732677"/>
                  <a:pt x="5293005" y="3765743"/>
                </a:cubicBezTo>
                <a:cubicBezTo>
                  <a:pt x="5234355" y="3789291"/>
                  <a:pt x="5016580" y="3862938"/>
                  <a:pt x="4983410" y="3883981"/>
                </a:cubicBezTo>
                <a:cubicBezTo>
                  <a:pt x="4883416" y="3949110"/>
                  <a:pt x="4756501" y="3979672"/>
                  <a:pt x="4674775" y="4068850"/>
                </a:cubicBezTo>
                <a:cubicBezTo>
                  <a:pt x="4617087" y="4131477"/>
                  <a:pt x="4520939" y="4119952"/>
                  <a:pt x="4453155" y="4163539"/>
                </a:cubicBezTo>
                <a:cubicBezTo>
                  <a:pt x="4429119" y="4204622"/>
                  <a:pt x="4475751" y="4215143"/>
                  <a:pt x="4492095" y="4237188"/>
                </a:cubicBezTo>
                <a:cubicBezTo>
                  <a:pt x="4513728" y="4266746"/>
                  <a:pt x="4475269" y="4283280"/>
                  <a:pt x="4464213" y="4318851"/>
                </a:cubicBezTo>
                <a:cubicBezTo>
                  <a:pt x="4591608" y="4278771"/>
                  <a:pt x="4713234" y="4255223"/>
                  <a:pt x="4857456" y="4241696"/>
                </a:cubicBezTo>
                <a:cubicBezTo>
                  <a:pt x="4809862" y="4299311"/>
                  <a:pt x="4752174" y="4274261"/>
                  <a:pt x="4713234" y="4295303"/>
                </a:cubicBezTo>
                <a:cubicBezTo>
                  <a:pt x="4687756" y="4308830"/>
                  <a:pt x="4648816" y="4314843"/>
                  <a:pt x="4656026" y="4348410"/>
                </a:cubicBezTo>
                <a:cubicBezTo>
                  <a:pt x="4661795" y="4374963"/>
                  <a:pt x="4694486" y="4371456"/>
                  <a:pt x="4718523" y="4368951"/>
                </a:cubicBezTo>
                <a:cubicBezTo>
                  <a:pt x="4810825" y="4359433"/>
                  <a:pt x="4900722" y="4356425"/>
                  <a:pt x="4989178" y="4420054"/>
                </a:cubicBezTo>
                <a:cubicBezTo>
                  <a:pt x="4764193" y="4512739"/>
                  <a:pt x="4505557" y="4473661"/>
                  <a:pt x="4304127" y="4609933"/>
                </a:cubicBezTo>
                <a:cubicBezTo>
                  <a:pt x="4332491" y="4652018"/>
                  <a:pt x="4372871" y="4629473"/>
                  <a:pt x="4402677" y="4624463"/>
                </a:cubicBezTo>
                <a:cubicBezTo>
                  <a:pt x="4598338" y="4590394"/>
                  <a:pt x="5297331" y="4651016"/>
                  <a:pt x="5398287" y="4608430"/>
                </a:cubicBezTo>
                <a:cubicBezTo>
                  <a:pt x="5460301" y="4582379"/>
                  <a:pt x="5525682" y="4569853"/>
                  <a:pt x="5592504" y="4585886"/>
                </a:cubicBezTo>
                <a:cubicBezTo>
                  <a:pt x="5656923" y="4601416"/>
                  <a:pt x="5640578" y="4819353"/>
                  <a:pt x="5411266" y="4964142"/>
                </a:cubicBezTo>
                <a:cubicBezTo>
                  <a:pt x="5378575" y="4984684"/>
                  <a:pt x="5524721" y="5014244"/>
                  <a:pt x="5480493" y="5031277"/>
                </a:cubicBezTo>
                <a:cubicBezTo>
                  <a:pt x="5445880" y="5044804"/>
                  <a:pt x="5276179" y="5037289"/>
                  <a:pt x="5233393" y="5047810"/>
                </a:cubicBezTo>
                <a:cubicBezTo>
                  <a:pt x="5216567" y="5052318"/>
                  <a:pt x="4701216" y="5221157"/>
                  <a:pt x="4750251" y="5256728"/>
                </a:cubicBezTo>
                <a:cubicBezTo>
                  <a:pt x="4896877" y="5363441"/>
                  <a:pt x="5388190" y="5558833"/>
                  <a:pt x="4508440" y="5624965"/>
                </a:cubicBezTo>
                <a:cubicBezTo>
                  <a:pt x="4536323" y="5663542"/>
                  <a:pt x="4613241" y="5638994"/>
                  <a:pt x="4602665" y="5706629"/>
                </a:cubicBezTo>
                <a:cubicBezTo>
                  <a:pt x="4485845" y="5743202"/>
                  <a:pt x="4350758" y="5741198"/>
                  <a:pt x="4215189" y="5797811"/>
                </a:cubicBezTo>
                <a:cubicBezTo>
                  <a:pt x="4276245" y="5838893"/>
                  <a:pt x="4346432" y="5813844"/>
                  <a:pt x="4407966" y="5826870"/>
                </a:cubicBezTo>
                <a:cubicBezTo>
                  <a:pt x="4373353" y="5878473"/>
                  <a:pt x="4313741" y="5870457"/>
                  <a:pt x="4265186" y="5881478"/>
                </a:cubicBezTo>
                <a:cubicBezTo>
                  <a:pt x="4220479" y="5892001"/>
                  <a:pt x="4125774" y="5981680"/>
                  <a:pt x="4145964" y="5977170"/>
                </a:cubicBezTo>
                <a:cubicBezTo>
                  <a:pt x="4332971" y="5937091"/>
                  <a:pt x="4522862" y="5948113"/>
                  <a:pt x="4710350" y="5909035"/>
                </a:cubicBezTo>
                <a:cubicBezTo>
                  <a:pt x="4772366" y="5896009"/>
                  <a:pt x="4842554" y="5870958"/>
                  <a:pt x="4870916" y="5949616"/>
                </a:cubicBezTo>
                <a:cubicBezTo>
                  <a:pt x="4879571" y="5972663"/>
                  <a:pt x="4873320" y="5980177"/>
                  <a:pt x="4960333" y="5949115"/>
                </a:cubicBezTo>
                <a:cubicBezTo>
                  <a:pt x="4994466" y="5937091"/>
                  <a:pt x="5039656" y="5924065"/>
                  <a:pt x="5073788" y="5953623"/>
                </a:cubicBezTo>
                <a:cubicBezTo>
                  <a:pt x="5052154" y="5990698"/>
                  <a:pt x="5010331" y="5979675"/>
                  <a:pt x="4979084" y="5990197"/>
                </a:cubicBezTo>
                <a:cubicBezTo>
                  <a:pt x="4896397" y="6017250"/>
                  <a:pt x="5180513" y="6120457"/>
                  <a:pt x="5100228" y="6151519"/>
                </a:cubicBezTo>
                <a:cubicBezTo>
                  <a:pt x="4935817" y="6215148"/>
                  <a:pt x="4832938" y="6196611"/>
                  <a:pt x="4666602" y="6266250"/>
                </a:cubicBezTo>
                <a:cubicBezTo>
                  <a:pt x="4723331" y="6264746"/>
                  <a:pt x="4706024" y="6288795"/>
                  <a:pt x="4762750" y="6288795"/>
                </a:cubicBezTo>
                <a:cubicBezTo>
                  <a:pt x="4788229" y="6288795"/>
                  <a:pt x="4815151" y="6294807"/>
                  <a:pt x="4815151" y="6322363"/>
                </a:cubicBezTo>
                <a:cubicBezTo>
                  <a:pt x="4815151" y="6348414"/>
                  <a:pt x="4516613" y="6491199"/>
                  <a:pt x="4558918" y="6504727"/>
                </a:cubicBezTo>
                <a:cubicBezTo>
                  <a:pt x="4674295" y="6541299"/>
                  <a:pt x="4970431" y="6429075"/>
                  <a:pt x="4899280" y="6480679"/>
                </a:cubicBezTo>
                <a:cubicBezTo>
                  <a:pt x="4791114" y="6559337"/>
                  <a:pt x="4774769" y="6574868"/>
                  <a:pt x="4692563" y="6586391"/>
                </a:cubicBezTo>
                <a:cubicBezTo>
                  <a:pt x="4621894" y="6596411"/>
                  <a:pt x="4373353" y="6816352"/>
                  <a:pt x="4303645" y="6834888"/>
                </a:cubicBezTo>
                <a:cubicBezTo>
                  <a:pt x="4288262" y="6838896"/>
                  <a:pt x="4291687" y="6845065"/>
                  <a:pt x="4307829" y="6852361"/>
                </a:cubicBezTo>
                <a:lnTo>
                  <a:pt x="4323786" y="6858000"/>
                </a:lnTo>
                <a:lnTo>
                  <a:pt x="0" y="6858000"/>
                </a:lnTo>
                <a:close/>
              </a:path>
            </a:pathLst>
          </a:custGeom>
        </p:spPr>
      </p:pic>
      <p:sp>
        <p:nvSpPr>
          <p:cNvPr id="2" name="Title 1">
            <a:extLst>
              <a:ext uri="{FF2B5EF4-FFF2-40B4-BE49-F238E27FC236}">
                <a16:creationId xmlns:a16="http://schemas.microsoft.com/office/drawing/2014/main" id="{9599155B-014E-EBC3-F34E-CAA2E72B7422}"/>
              </a:ext>
            </a:extLst>
          </p:cNvPr>
          <p:cNvSpPr>
            <a:spLocks noGrp="1"/>
          </p:cNvSpPr>
          <p:nvPr>
            <p:ph type="ctrTitle"/>
          </p:nvPr>
        </p:nvSpPr>
        <p:spPr>
          <a:xfrm>
            <a:off x="6827881" y="3811926"/>
            <a:ext cx="4949372" cy="1985208"/>
          </a:xfrm>
        </p:spPr>
        <p:txBody>
          <a:bodyPr anchor="b">
            <a:noAutofit/>
          </a:bodyPr>
          <a:lstStyle/>
          <a:p>
            <a:r>
              <a:rPr lang="en-GB" sz="3200" b="1" dirty="0"/>
              <a:t>Questions</a:t>
            </a:r>
            <a:br>
              <a:rPr lang="en-GB" sz="3200" b="1" dirty="0"/>
            </a:br>
            <a:r>
              <a:rPr lang="en-GB" sz="3200" b="1" dirty="0"/>
              <a:t> </a:t>
            </a:r>
            <a:br>
              <a:rPr lang="en-GB" sz="3200" b="1" dirty="0"/>
            </a:br>
            <a:br>
              <a:rPr lang="en-GB" sz="3200" b="1" dirty="0"/>
            </a:br>
            <a:r>
              <a:rPr lang="en-GB" sz="1400" b="1" dirty="0"/>
              <a:t>clare.camp@kcl.ac.uk</a:t>
            </a:r>
            <a:endParaRPr lang="en-GB" sz="3200" b="1" dirty="0"/>
          </a:p>
        </p:txBody>
      </p:sp>
      <p:sp>
        <p:nvSpPr>
          <p:cNvPr id="3" name="Slide Number Placeholder 2">
            <a:extLst>
              <a:ext uri="{FF2B5EF4-FFF2-40B4-BE49-F238E27FC236}">
                <a16:creationId xmlns:a16="http://schemas.microsoft.com/office/drawing/2014/main" id="{5B40A347-2BD6-3CF9-0AD6-E1D68EB6AB33}"/>
              </a:ext>
            </a:extLst>
          </p:cNvPr>
          <p:cNvSpPr>
            <a:spLocks noGrp="1"/>
          </p:cNvSpPr>
          <p:nvPr>
            <p:ph type="sldNum" sz="quarter" idx="12"/>
          </p:nvPr>
        </p:nvSpPr>
        <p:spPr/>
        <p:txBody>
          <a:bodyPr/>
          <a:lstStyle/>
          <a:p>
            <a:fld id="{51845F5A-061D-4825-9AE9-D7794091C6CF}" type="slidenum">
              <a:rPr lang="en-US" smtClean="0"/>
              <a:t>13</a:t>
            </a:fld>
            <a:endParaRPr lang="en-US" dirty="0"/>
          </a:p>
        </p:txBody>
      </p:sp>
    </p:spTree>
    <p:extLst>
      <p:ext uri="{BB962C8B-B14F-4D97-AF65-F5344CB8AC3E}">
        <p14:creationId xmlns:p14="http://schemas.microsoft.com/office/powerpoint/2010/main" val="1379748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888B5C-653A-DC7A-E8B6-80F00636506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F37AD05-375A-E471-EA02-DC96A63CB960}"/>
              </a:ext>
            </a:extLst>
          </p:cNvPr>
          <p:cNvSpPr txBox="1"/>
          <p:nvPr/>
        </p:nvSpPr>
        <p:spPr>
          <a:xfrm>
            <a:off x="359596" y="226031"/>
            <a:ext cx="11206762" cy="8032968"/>
          </a:xfrm>
          <a:prstGeom prst="rect">
            <a:avLst/>
          </a:prstGeom>
          <a:noFill/>
        </p:spPr>
        <p:txBody>
          <a:bodyPr wrap="square" rtlCol="0">
            <a:spAutoFit/>
          </a:bodyPr>
          <a:lstStyle/>
          <a:p>
            <a:r>
              <a:rPr lang="en-GB" sz="2400" b="1"/>
              <a:t>References</a:t>
            </a:r>
          </a:p>
          <a:p>
            <a:endParaRPr lang="en-GB" sz="2400"/>
          </a:p>
          <a:p>
            <a:r>
              <a:rPr lang="en-GB" sz="1800" kern="100">
                <a:solidFill>
                  <a:srgbClr val="000000"/>
                </a:solidFill>
                <a:effectLst/>
                <a:ea typeface="Aptos" panose="020B0004020202020204" pitchFamily="34" charset="0"/>
                <a:cs typeface="Times New Roman" panose="02020603050405020304" pitchFamily="18" charset="0"/>
              </a:rPr>
              <a:t>Braun, V., &amp; Clarke, V. (2022). </a:t>
            </a:r>
            <a:r>
              <a:rPr lang="en-GB" sz="1800" i="1" kern="100">
                <a:solidFill>
                  <a:srgbClr val="000000"/>
                </a:solidFill>
                <a:effectLst/>
                <a:ea typeface="Aptos" panose="020B0004020202020204" pitchFamily="34" charset="0"/>
                <a:cs typeface="Times New Roman" panose="02020603050405020304" pitchFamily="18" charset="0"/>
              </a:rPr>
              <a:t>Thematic analysis: a practical guide</a:t>
            </a:r>
            <a:r>
              <a:rPr lang="en-GB" sz="1800" kern="100">
                <a:solidFill>
                  <a:srgbClr val="000000"/>
                </a:solidFill>
                <a:effectLst/>
                <a:ea typeface="Aptos" panose="020B0004020202020204" pitchFamily="34" charset="0"/>
                <a:cs typeface="Times New Roman" panose="02020603050405020304" pitchFamily="18" charset="0"/>
              </a:rPr>
              <a:t>. Sage.</a:t>
            </a:r>
          </a:p>
          <a:p>
            <a:endParaRPr lang="en-GB" kern="100">
              <a:solidFill>
                <a:srgbClr val="000000"/>
              </a:solidFill>
              <a:ea typeface="Aptos" panose="020B0004020202020204" pitchFamily="34" charset="0"/>
              <a:cs typeface="Times New Roman" panose="02020603050405020304" pitchFamily="18" charset="0"/>
            </a:endParaRPr>
          </a:p>
          <a:p>
            <a:r>
              <a:rPr lang="en-GB" sz="1800" kern="100">
                <a:solidFill>
                  <a:srgbClr val="000000"/>
                </a:solidFill>
                <a:effectLst/>
                <a:ea typeface="Aptos" panose="020B0004020202020204" pitchFamily="34" charset="0"/>
                <a:cs typeface="Times New Roman" panose="02020603050405020304" pitchFamily="18" charset="0"/>
              </a:rPr>
              <a:t>Chartered Institute of Library and Information Professionals. (2023). </a:t>
            </a:r>
            <a:r>
              <a:rPr lang="en-GB" sz="1800" i="1" kern="100">
                <a:solidFill>
                  <a:srgbClr val="000000"/>
                </a:solidFill>
                <a:effectLst/>
                <a:ea typeface="Aptos" panose="020B0004020202020204" pitchFamily="34" charset="0"/>
                <a:cs typeface="Times New Roman" panose="02020603050405020304" pitchFamily="18" charset="0"/>
              </a:rPr>
              <a:t>A Study of the UK’s Information Workforce 2023. </a:t>
            </a:r>
            <a:r>
              <a:rPr lang="en-GB" sz="1800" kern="100">
                <a:solidFill>
                  <a:srgbClr val="000000"/>
                </a:solidFill>
                <a:effectLst/>
                <a:ea typeface="Aptos" panose="020B0004020202020204" pitchFamily="34" charset="0"/>
                <a:cs typeface="Times New Roman" panose="02020603050405020304" pitchFamily="18" charset="0"/>
              </a:rPr>
              <a:t>Retrieved February 23, 2024, from </a:t>
            </a:r>
            <a:r>
              <a:rPr lang="en-GB" sz="1800" u="sng" kern="100">
                <a:solidFill>
                  <a:srgbClr val="467886"/>
                </a:solidFill>
                <a:effectLst/>
                <a:ea typeface="Aptos" panose="020B0004020202020204" pitchFamily="34" charset="0"/>
                <a:cs typeface="Times New Roman" panose="02020603050405020304" pitchFamily="18" charset="0"/>
                <a:hlinkClick r:id="rId3"/>
              </a:rPr>
              <a:t>https://www.cilip.org.uk/resource/resmgr/cilip/research/workforce_mapping/workforce_mapping_2023.pdf</a:t>
            </a:r>
            <a:r>
              <a:rPr lang="en-GB" sz="1800" kern="100">
                <a:solidFill>
                  <a:srgbClr val="000000"/>
                </a:solidFill>
                <a:effectLst/>
                <a:ea typeface="Aptos" panose="020B0004020202020204" pitchFamily="34" charset="0"/>
                <a:cs typeface="Times New Roman" panose="02020603050405020304" pitchFamily="18" charset="0"/>
              </a:rPr>
              <a:t>. </a:t>
            </a:r>
          </a:p>
          <a:p>
            <a:endParaRPr lang="en-GB" kern="100">
              <a:solidFill>
                <a:srgbClr val="000000"/>
              </a:solidFill>
              <a:ea typeface="Aptos" panose="020B0004020202020204" pitchFamily="34" charset="0"/>
              <a:cs typeface="Times New Roman" panose="02020603050405020304" pitchFamily="18" charset="0"/>
            </a:endParaRPr>
          </a:p>
          <a:p>
            <a:r>
              <a:rPr lang="en-GB" sz="1800" kern="100">
                <a:solidFill>
                  <a:srgbClr val="000000"/>
                </a:solidFill>
                <a:effectLst/>
                <a:ea typeface="Aptos" panose="020B0004020202020204" pitchFamily="34" charset="0"/>
                <a:cs typeface="Times New Roman" panose="02020603050405020304" pitchFamily="18" charset="0"/>
              </a:rPr>
              <a:t>Cooper, E. R., Hewlett, A. K., Cooper, R. and Todd, R. (2018). </a:t>
            </a:r>
            <a:r>
              <a:rPr lang="en-GB" sz="1800" i="1" kern="100">
                <a:solidFill>
                  <a:srgbClr val="000000"/>
                </a:solidFill>
                <a:effectLst/>
                <a:ea typeface="Aptos" panose="020B0004020202020204" pitchFamily="34" charset="0"/>
                <a:cs typeface="Times New Roman" panose="02020603050405020304" pitchFamily="18" charset="0"/>
              </a:rPr>
              <a:t>Neurodiverse voices: opening doors to employment</a:t>
            </a:r>
            <a:r>
              <a:rPr lang="en-GB" sz="1800" kern="100">
                <a:solidFill>
                  <a:srgbClr val="000000"/>
                </a:solidFill>
                <a:effectLst/>
                <a:ea typeface="Aptos" panose="020B0004020202020204" pitchFamily="34" charset="0"/>
                <a:cs typeface="Times New Roman" panose="02020603050405020304" pitchFamily="18" charset="0"/>
              </a:rPr>
              <a:t>. Achieve Ability Commission, London. Retrieved March, 7, 2024, from </a:t>
            </a:r>
            <a:r>
              <a:rPr lang="en-GB" sz="1800" u="sng" kern="100">
                <a:solidFill>
                  <a:srgbClr val="467886"/>
                </a:solidFill>
                <a:effectLst/>
                <a:ea typeface="Aptos" panose="020B0004020202020204" pitchFamily="34" charset="0"/>
                <a:cs typeface="Times New Roman" panose="02020603050405020304" pitchFamily="18" charset="0"/>
                <a:hlinkClick r:id="rId4"/>
              </a:rPr>
              <a:t>https://www.achieveability.org.uk/files/1516612947/wac-neurodiverse-voices-opening-doors-to-employment-report_2018_interactive.pdf</a:t>
            </a:r>
            <a:r>
              <a:rPr lang="en-GB" sz="1800" kern="100">
                <a:solidFill>
                  <a:srgbClr val="000000"/>
                </a:solidFill>
                <a:effectLst/>
                <a:ea typeface="Aptos" panose="020B0004020202020204" pitchFamily="34" charset="0"/>
                <a:cs typeface="Times New Roman" panose="02020603050405020304" pitchFamily="18" charset="0"/>
              </a:rPr>
              <a:t>. </a:t>
            </a:r>
          </a:p>
          <a:p>
            <a:endParaRPr lang="en-GB" kern="100">
              <a:solidFill>
                <a:srgbClr val="000000"/>
              </a:solidFill>
              <a:ea typeface="Aptos" panose="020B0004020202020204" pitchFamily="34" charset="0"/>
              <a:cs typeface="Times New Roman" panose="02020603050405020304" pitchFamily="18" charset="0"/>
            </a:endParaRPr>
          </a:p>
          <a:p>
            <a:r>
              <a:rPr lang="en-GB" sz="1800" kern="100">
                <a:solidFill>
                  <a:srgbClr val="000000"/>
                </a:solidFill>
                <a:effectLst/>
                <a:ea typeface="Aptos" panose="020B0004020202020204" pitchFamily="34" charset="0"/>
                <a:cs typeface="Times New Roman" panose="02020603050405020304" pitchFamily="18" charset="0"/>
              </a:rPr>
              <a:t>Crane, L., Goddard, L., &amp; Pring, L. (2009). Sensory processing in adults with autism spectrum disorders. </a:t>
            </a:r>
            <a:r>
              <a:rPr lang="en-GB" sz="1800" i="1" kern="100">
                <a:solidFill>
                  <a:srgbClr val="000000"/>
                </a:solidFill>
                <a:effectLst/>
                <a:ea typeface="Aptos" panose="020B0004020202020204" pitchFamily="34" charset="0"/>
                <a:cs typeface="Times New Roman" panose="02020603050405020304" pitchFamily="18" charset="0"/>
              </a:rPr>
              <a:t>Autism: the International Journal of Research and Practice, 13</a:t>
            </a:r>
            <a:r>
              <a:rPr lang="en-GB" sz="1800" kern="100">
                <a:solidFill>
                  <a:srgbClr val="000000"/>
                </a:solidFill>
                <a:effectLst/>
                <a:ea typeface="Aptos" panose="020B0004020202020204" pitchFamily="34" charset="0"/>
                <a:cs typeface="Times New Roman" panose="02020603050405020304" pitchFamily="18" charset="0"/>
              </a:rPr>
              <a:t>(3), 215-228. </a:t>
            </a:r>
            <a:r>
              <a:rPr lang="en-GB" sz="1800" u="sng" kern="100">
                <a:solidFill>
                  <a:srgbClr val="467886"/>
                </a:solidFill>
                <a:effectLst/>
                <a:ea typeface="Aptos" panose="020B0004020202020204" pitchFamily="34" charset="0"/>
                <a:cs typeface="Times New Roman" panose="02020603050405020304" pitchFamily="18" charset="0"/>
                <a:hlinkClick r:id="rId5"/>
              </a:rPr>
              <a:t>https://doi.org/10.1177/1362361309103794</a:t>
            </a:r>
            <a:r>
              <a:rPr lang="en-GB" sz="1800" kern="100">
                <a:solidFill>
                  <a:srgbClr val="000000"/>
                </a:solidFill>
                <a:effectLst/>
                <a:ea typeface="Aptos" panose="020B0004020202020204" pitchFamily="34" charset="0"/>
                <a:cs typeface="Times New Roman" panose="02020603050405020304" pitchFamily="18" charset="0"/>
              </a:rPr>
              <a:t>. </a:t>
            </a:r>
          </a:p>
          <a:p>
            <a:endParaRPr lang="en-GB" kern="100">
              <a:solidFill>
                <a:srgbClr val="000000"/>
              </a:solidFill>
              <a:ea typeface="Aptos" panose="020B0004020202020204" pitchFamily="34" charset="0"/>
              <a:cs typeface="Times New Roman" panose="02020603050405020304" pitchFamily="18" charset="0"/>
            </a:endParaRPr>
          </a:p>
          <a:p>
            <a:r>
              <a:rPr lang="en-GB" sz="1800" kern="100">
                <a:effectLst/>
                <a:ea typeface="Aptos" panose="020B0004020202020204" pitchFamily="34" charset="0"/>
                <a:cs typeface="Times New Roman" panose="02020603050405020304" pitchFamily="18" charset="0"/>
              </a:rPr>
              <a:t>Davies, J., Heasman, B., Livesey, A., Walker, A., Pellicano, E., &amp; Remington, A. (2023). Access to employment: a comparison of autistic, neurodivergent and neurotypical adults’ experiences of hiring processes in the United Kingdom. </a:t>
            </a:r>
            <a:r>
              <a:rPr lang="en-GB" sz="1800" i="1" kern="100">
                <a:effectLst/>
                <a:ea typeface="Aptos" panose="020B0004020202020204" pitchFamily="34" charset="0"/>
                <a:cs typeface="Times New Roman" panose="02020603050405020304" pitchFamily="18" charset="0"/>
              </a:rPr>
              <a:t>Autism: the International Journal of Research and Practice, 27</a:t>
            </a:r>
            <a:r>
              <a:rPr lang="en-GB" sz="1800" kern="100">
                <a:effectLst/>
                <a:ea typeface="Aptos" panose="020B0004020202020204" pitchFamily="34" charset="0"/>
                <a:cs typeface="Times New Roman" panose="02020603050405020304" pitchFamily="18" charset="0"/>
              </a:rPr>
              <a:t>(6), 1746-1763. </a:t>
            </a:r>
            <a:r>
              <a:rPr lang="en-GB" sz="1800" u="sng" kern="100">
                <a:solidFill>
                  <a:srgbClr val="467886"/>
                </a:solidFill>
                <a:effectLst/>
                <a:ea typeface="Aptos" panose="020B0004020202020204" pitchFamily="34" charset="0"/>
                <a:cs typeface="Times New Roman" panose="02020603050405020304" pitchFamily="18" charset="0"/>
                <a:hlinkClick r:id="rId6"/>
              </a:rPr>
              <a:t>https://doi.org/10.1177/13623613221145377</a:t>
            </a:r>
            <a:r>
              <a:rPr lang="en-GB" sz="1800" kern="100">
                <a:solidFill>
                  <a:srgbClr val="000000"/>
                </a:solidFill>
                <a:effectLst/>
                <a:ea typeface="Aptos" panose="020B0004020202020204" pitchFamily="34" charset="0"/>
                <a:cs typeface="Times New Roman" panose="02020603050405020304" pitchFamily="18" charset="0"/>
              </a:rPr>
              <a:t>. </a:t>
            </a:r>
            <a:endParaRPr lang="en-GB" sz="1800" kern="100">
              <a:effectLst/>
              <a:ea typeface="Aptos" panose="020B0004020202020204" pitchFamily="34" charset="0"/>
              <a:cs typeface="Times New Roman" panose="02020603050405020304" pitchFamily="18" charset="0"/>
            </a:endParaRPr>
          </a:p>
          <a:p>
            <a:endParaRPr lang="en-GB" sz="1800" kern="100">
              <a:solidFill>
                <a:srgbClr val="000000"/>
              </a:solidFill>
              <a:effectLst/>
              <a:ea typeface="Aptos" panose="020B0004020202020204" pitchFamily="34" charset="0"/>
              <a:cs typeface="Times New Roman" panose="02020603050405020304" pitchFamily="18" charset="0"/>
            </a:endParaRPr>
          </a:p>
          <a:p>
            <a:endParaRPr lang="en-GB" sz="1800" kern="100">
              <a:effectLst/>
              <a:ea typeface="Aptos" panose="020B0004020202020204" pitchFamily="34" charset="0"/>
              <a:cs typeface="Times New Roman" panose="02020603050405020304" pitchFamily="18" charset="0"/>
            </a:endParaRPr>
          </a:p>
          <a:p>
            <a:r>
              <a:rPr lang="en-GB" sz="1800" kern="100">
                <a:solidFill>
                  <a:srgbClr val="000000"/>
                </a:solidFill>
                <a:effectLst/>
                <a:ea typeface="Aptos" panose="020B0004020202020204" pitchFamily="34" charset="0"/>
                <a:cs typeface="Times New Roman" panose="02020603050405020304" pitchFamily="18" charset="0"/>
              </a:rPr>
              <a:t> </a:t>
            </a:r>
            <a:endParaRPr lang="en-GB" sz="1800" kern="100">
              <a:effectLst/>
              <a:ea typeface="Aptos" panose="020B0004020202020204" pitchFamily="34" charset="0"/>
              <a:cs typeface="Times New Roman" panose="02020603050405020304" pitchFamily="18" charset="0"/>
            </a:endParaRPr>
          </a:p>
          <a:p>
            <a:endParaRPr lang="en-GB"/>
          </a:p>
          <a:p>
            <a:endParaRPr lang="en-GB"/>
          </a:p>
          <a:p>
            <a:endParaRPr lang="en-GB"/>
          </a:p>
        </p:txBody>
      </p:sp>
      <p:sp>
        <p:nvSpPr>
          <p:cNvPr id="3" name="Slide Number Placeholder 2">
            <a:extLst>
              <a:ext uri="{FF2B5EF4-FFF2-40B4-BE49-F238E27FC236}">
                <a16:creationId xmlns:a16="http://schemas.microsoft.com/office/drawing/2014/main" id="{0458B54B-9A8F-029B-B565-593CF1447ED6}"/>
              </a:ext>
            </a:extLst>
          </p:cNvPr>
          <p:cNvSpPr>
            <a:spLocks noGrp="1"/>
          </p:cNvSpPr>
          <p:nvPr>
            <p:ph type="sldNum" sz="quarter" idx="12"/>
          </p:nvPr>
        </p:nvSpPr>
        <p:spPr/>
        <p:txBody>
          <a:bodyPr/>
          <a:lstStyle/>
          <a:p>
            <a:fld id="{51845F5A-061D-4825-9AE9-D7794091C6CF}" type="slidenum">
              <a:rPr lang="en-US" smtClean="0"/>
              <a:t>14</a:t>
            </a:fld>
            <a:endParaRPr lang="en-US"/>
          </a:p>
        </p:txBody>
      </p:sp>
    </p:spTree>
    <p:extLst>
      <p:ext uri="{BB962C8B-B14F-4D97-AF65-F5344CB8AC3E}">
        <p14:creationId xmlns:p14="http://schemas.microsoft.com/office/powerpoint/2010/main" val="9756113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C2BF72-5786-23DE-D6CE-2D744FF999D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B2DA9E0-B2C3-5E9E-B649-5321B68D7131}"/>
              </a:ext>
            </a:extLst>
          </p:cNvPr>
          <p:cNvSpPr txBox="1"/>
          <p:nvPr/>
        </p:nvSpPr>
        <p:spPr>
          <a:xfrm>
            <a:off x="359596" y="226031"/>
            <a:ext cx="11206762" cy="5632311"/>
          </a:xfrm>
          <a:prstGeom prst="rect">
            <a:avLst/>
          </a:prstGeom>
          <a:noFill/>
        </p:spPr>
        <p:txBody>
          <a:bodyPr wrap="square" rtlCol="0">
            <a:spAutoFit/>
          </a:bodyPr>
          <a:lstStyle/>
          <a:p>
            <a:r>
              <a:rPr lang="en-GB" sz="2400" b="1"/>
              <a:t>References</a:t>
            </a:r>
          </a:p>
          <a:p>
            <a:endParaRPr lang="en-GB" sz="2400" kern="100">
              <a:solidFill>
                <a:srgbClr val="000000"/>
              </a:solidFill>
              <a:ea typeface="Aptos" panose="020B0004020202020204" pitchFamily="34" charset="0"/>
              <a:cs typeface="Times New Roman" panose="02020603050405020304" pitchFamily="18" charset="0"/>
            </a:endParaRPr>
          </a:p>
          <a:p>
            <a:r>
              <a:rPr lang="en-GB" kern="100">
                <a:solidFill>
                  <a:srgbClr val="000000"/>
                </a:solidFill>
                <a:effectLst/>
                <a:ea typeface="Aptos" panose="020B0004020202020204" pitchFamily="34" charset="0"/>
                <a:cs typeface="Times New Roman" panose="02020603050405020304" pitchFamily="18" charset="0"/>
              </a:rPr>
              <a:t>Doyle, N., &amp; McDowall, A. (2022). Diamond in the rough? An “empty review” of research into “neurodiversity” and a road map for developing the inclusion agenda. </a:t>
            </a:r>
            <a:r>
              <a:rPr lang="en-GB" i="1" kern="100">
                <a:solidFill>
                  <a:srgbClr val="000000"/>
                </a:solidFill>
                <a:effectLst/>
                <a:ea typeface="Aptos" panose="020B0004020202020204" pitchFamily="34" charset="0"/>
                <a:cs typeface="Times New Roman" panose="02020603050405020304" pitchFamily="18" charset="0"/>
              </a:rPr>
              <a:t>Equality, Diversity and Inclusion: An International Journal</a:t>
            </a:r>
            <a:r>
              <a:rPr lang="en-GB" kern="100">
                <a:solidFill>
                  <a:srgbClr val="000000"/>
                </a:solidFill>
                <a:effectLst/>
                <a:ea typeface="Aptos" panose="020B0004020202020204" pitchFamily="34" charset="0"/>
                <a:cs typeface="Times New Roman" panose="02020603050405020304" pitchFamily="18" charset="0"/>
              </a:rPr>
              <a:t>, </a:t>
            </a:r>
            <a:r>
              <a:rPr lang="en-GB" i="1" kern="100">
                <a:solidFill>
                  <a:srgbClr val="000000"/>
                </a:solidFill>
                <a:effectLst/>
                <a:ea typeface="Aptos" panose="020B0004020202020204" pitchFamily="34" charset="0"/>
                <a:cs typeface="Times New Roman" panose="02020603050405020304" pitchFamily="18" charset="0"/>
              </a:rPr>
              <a:t>41</a:t>
            </a:r>
            <a:r>
              <a:rPr lang="en-GB" kern="100">
                <a:solidFill>
                  <a:srgbClr val="000000"/>
                </a:solidFill>
                <a:effectLst/>
                <a:ea typeface="Aptos" panose="020B0004020202020204" pitchFamily="34" charset="0"/>
                <a:cs typeface="Times New Roman" panose="02020603050405020304" pitchFamily="18" charset="0"/>
              </a:rPr>
              <a:t>(3), 352–382. </a:t>
            </a:r>
            <a:r>
              <a:rPr lang="en-GB" u="sng" kern="100">
                <a:solidFill>
                  <a:srgbClr val="467886"/>
                </a:solidFill>
                <a:effectLst/>
                <a:ea typeface="Aptos" panose="020B0004020202020204" pitchFamily="34" charset="0"/>
                <a:cs typeface="Times New Roman" panose="02020603050405020304" pitchFamily="18" charset="0"/>
                <a:hlinkClick r:id="rId3"/>
              </a:rPr>
              <a:t>https://doi.org/10.1108/EDI-06-2020-0172</a:t>
            </a:r>
            <a:endParaRPr lang="en-GB" u="sng" kern="100">
              <a:solidFill>
                <a:srgbClr val="467886"/>
              </a:solidFill>
              <a:ea typeface="Aptos" panose="020B0004020202020204" pitchFamily="34" charset="0"/>
              <a:cs typeface="Times New Roman" panose="02020603050405020304" pitchFamily="18" charset="0"/>
            </a:endParaRPr>
          </a:p>
          <a:p>
            <a:endParaRPr lang="en-GB" sz="2400"/>
          </a:p>
          <a:p>
            <a:r>
              <a:rPr lang="en-GB" sz="1800" kern="100">
                <a:solidFill>
                  <a:srgbClr val="000000"/>
                </a:solidFill>
                <a:effectLst/>
                <a:ea typeface="Aptos" panose="020B0004020202020204" pitchFamily="34" charset="0"/>
                <a:cs typeface="Times New Roman" panose="02020603050405020304" pitchFamily="18" charset="0"/>
              </a:rPr>
              <a:t>Dunn, S., Wittevrongel, K., &amp; Zwicker, J. (2018). How do we boost employment outcomes for neurodiverse Albertans? </a:t>
            </a:r>
            <a:r>
              <a:rPr lang="en-GB" sz="1800" i="1" kern="100">
                <a:solidFill>
                  <a:srgbClr val="000000"/>
                </a:solidFill>
                <a:effectLst/>
                <a:ea typeface="Aptos" panose="020B0004020202020204" pitchFamily="34" charset="0"/>
                <a:cs typeface="Times New Roman" panose="02020603050405020304" pitchFamily="18" charset="0"/>
              </a:rPr>
              <a:t>The School of Public Policy Publications (Online), 11</a:t>
            </a:r>
            <a:r>
              <a:rPr lang="en-GB" sz="1800" kern="100">
                <a:solidFill>
                  <a:srgbClr val="000000"/>
                </a:solidFill>
                <a:effectLst/>
                <a:ea typeface="Aptos" panose="020B0004020202020204" pitchFamily="34" charset="0"/>
                <a:cs typeface="Times New Roman" panose="02020603050405020304" pitchFamily="18" charset="0"/>
              </a:rPr>
              <a:t>. </a:t>
            </a:r>
            <a:r>
              <a:rPr lang="en-GB" sz="1800" u="sng" kern="100">
                <a:solidFill>
                  <a:srgbClr val="467886"/>
                </a:solidFill>
                <a:effectLst/>
                <a:ea typeface="Aptos" panose="020B0004020202020204" pitchFamily="34" charset="0"/>
                <a:cs typeface="Times New Roman" panose="02020603050405020304" pitchFamily="18" charset="0"/>
                <a:hlinkClick r:id="rId4"/>
              </a:rPr>
              <a:t>https://doi.org/10.11575/sppp.v11i0.52988</a:t>
            </a:r>
            <a:r>
              <a:rPr lang="en-GB" sz="1800" kern="100">
                <a:solidFill>
                  <a:srgbClr val="000000"/>
                </a:solidFill>
                <a:effectLst/>
                <a:ea typeface="Aptos" panose="020B0004020202020204" pitchFamily="34" charset="0"/>
                <a:cs typeface="Times New Roman" panose="02020603050405020304" pitchFamily="18" charset="0"/>
              </a:rPr>
              <a:t>. </a:t>
            </a:r>
            <a:endParaRPr lang="en-GB" sz="1800" kern="100">
              <a:effectLst/>
              <a:ea typeface="Aptos" panose="020B0004020202020204" pitchFamily="34" charset="0"/>
              <a:cs typeface="Times New Roman" panose="02020603050405020304" pitchFamily="18" charset="0"/>
            </a:endParaRPr>
          </a:p>
          <a:p>
            <a:endParaRPr lang="en-GB" kern="100">
              <a:solidFill>
                <a:srgbClr val="000000"/>
              </a:solidFill>
              <a:ea typeface="Aptos" panose="020B0004020202020204" pitchFamily="34" charset="0"/>
              <a:cs typeface="Times New Roman" panose="02020603050405020304" pitchFamily="18" charset="0"/>
            </a:endParaRPr>
          </a:p>
          <a:p>
            <a:r>
              <a:rPr lang="en-GB" sz="1800" kern="100">
                <a:solidFill>
                  <a:srgbClr val="000000"/>
                </a:solidFill>
                <a:effectLst/>
                <a:ea typeface="Aptos" panose="020B0004020202020204" pitchFamily="34" charset="0"/>
                <a:cs typeface="Times New Roman" panose="02020603050405020304" pitchFamily="18" charset="0"/>
              </a:rPr>
              <a:t>Komposiori, C. (2022). </a:t>
            </a:r>
            <a:r>
              <a:rPr lang="en-GB" sz="1800" i="1" kern="100">
                <a:solidFill>
                  <a:srgbClr val="000000"/>
                </a:solidFill>
                <a:effectLst/>
                <a:ea typeface="Aptos" panose="020B0004020202020204" pitchFamily="34" charset="0"/>
                <a:cs typeface="Times New Roman" panose="02020603050405020304" pitchFamily="18" charset="0"/>
              </a:rPr>
              <a:t>Equality, diversity, and inclusion in the research library. An analysis of RLUK institutions’ job descriptions</a:t>
            </a:r>
            <a:r>
              <a:rPr lang="en-GB" sz="1800" kern="100">
                <a:solidFill>
                  <a:srgbClr val="000000"/>
                </a:solidFill>
                <a:effectLst/>
                <a:ea typeface="Aptos" panose="020B0004020202020204" pitchFamily="34" charset="0"/>
                <a:cs typeface="Times New Roman" panose="02020603050405020304" pitchFamily="18" charset="0"/>
              </a:rPr>
              <a:t>. Retrieved March 15, 2024, from </a:t>
            </a:r>
            <a:r>
              <a:rPr lang="en-GB" sz="1800" u="sng" kern="100">
                <a:solidFill>
                  <a:srgbClr val="467886"/>
                </a:solidFill>
                <a:effectLst/>
                <a:ea typeface="Aptos" panose="020B0004020202020204" pitchFamily="34" charset="0"/>
                <a:cs typeface="Times New Roman" panose="02020603050405020304" pitchFamily="18" charset="0"/>
                <a:hlinkClick r:id="rId5"/>
              </a:rPr>
              <a:t>https://www.rluk.ac.uk/wp-content/uploads/2022/12/EDI-in-research-libraries-report.pdf</a:t>
            </a:r>
            <a:r>
              <a:rPr lang="en-GB" sz="1800" kern="100">
                <a:solidFill>
                  <a:srgbClr val="000000"/>
                </a:solidFill>
                <a:effectLst/>
                <a:ea typeface="Aptos" panose="020B0004020202020204" pitchFamily="34" charset="0"/>
                <a:cs typeface="Times New Roman" panose="02020603050405020304" pitchFamily="18" charset="0"/>
              </a:rPr>
              <a:t>. </a:t>
            </a:r>
            <a:endParaRPr lang="en-GB" sz="1800" kern="100">
              <a:effectLst/>
              <a:ea typeface="Aptos" panose="020B0004020202020204" pitchFamily="34" charset="0"/>
              <a:cs typeface="Times New Roman" panose="02020603050405020304" pitchFamily="18" charset="0"/>
            </a:endParaRPr>
          </a:p>
          <a:p>
            <a:endParaRPr lang="en-GB" sz="1800" kern="100">
              <a:solidFill>
                <a:srgbClr val="000000"/>
              </a:solidFill>
              <a:effectLst/>
              <a:ea typeface="Aptos" panose="020B0004020202020204" pitchFamily="34" charset="0"/>
              <a:cs typeface="Times New Roman" panose="02020603050405020304" pitchFamily="18" charset="0"/>
            </a:endParaRPr>
          </a:p>
          <a:p>
            <a:endParaRPr lang="en-GB" sz="1800" kern="100">
              <a:effectLst/>
              <a:ea typeface="Aptos" panose="020B0004020202020204" pitchFamily="34" charset="0"/>
              <a:cs typeface="Times New Roman" panose="02020603050405020304" pitchFamily="18" charset="0"/>
            </a:endParaRPr>
          </a:p>
          <a:p>
            <a:r>
              <a:rPr lang="en-GB" sz="1800" kern="100">
                <a:solidFill>
                  <a:srgbClr val="000000"/>
                </a:solidFill>
                <a:effectLst/>
                <a:ea typeface="Aptos" panose="020B0004020202020204" pitchFamily="34" charset="0"/>
                <a:cs typeface="Times New Roman" panose="02020603050405020304" pitchFamily="18" charset="0"/>
              </a:rPr>
              <a:t> </a:t>
            </a:r>
            <a:endParaRPr lang="en-GB" sz="1800" kern="100">
              <a:effectLst/>
              <a:ea typeface="Aptos" panose="020B0004020202020204" pitchFamily="34" charset="0"/>
              <a:cs typeface="Times New Roman" panose="02020603050405020304" pitchFamily="18" charset="0"/>
            </a:endParaRPr>
          </a:p>
          <a:p>
            <a:endParaRPr lang="en-GB"/>
          </a:p>
          <a:p>
            <a:endParaRPr lang="en-GB"/>
          </a:p>
          <a:p>
            <a:endParaRPr lang="en-GB"/>
          </a:p>
        </p:txBody>
      </p:sp>
      <p:sp>
        <p:nvSpPr>
          <p:cNvPr id="3" name="Slide Number Placeholder 2">
            <a:extLst>
              <a:ext uri="{FF2B5EF4-FFF2-40B4-BE49-F238E27FC236}">
                <a16:creationId xmlns:a16="http://schemas.microsoft.com/office/drawing/2014/main" id="{465C865B-2BD0-3E8F-BE68-D92577B140A1}"/>
              </a:ext>
            </a:extLst>
          </p:cNvPr>
          <p:cNvSpPr>
            <a:spLocks noGrp="1"/>
          </p:cNvSpPr>
          <p:nvPr>
            <p:ph type="sldNum" sz="quarter" idx="12"/>
          </p:nvPr>
        </p:nvSpPr>
        <p:spPr/>
        <p:txBody>
          <a:bodyPr/>
          <a:lstStyle/>
          <a:p>
            <a:fld id="{51845F5A-061D-4825-9AE9-D7794091C6CF}" type="slidenum">
              <a:rPr lang="en-US" smtClean="0"/>
              <a:t>15</a:t>
            </a:fld>
            <a:endParaRPr lang="en-US"/>
          </a:p>
        </p:txBody>
      </p:sp>
    </p:spTree>
    <p:extLst>
      <p:ext uri="{BB962C8B-B14F-4D97-AF65-F5344CB8AC3E}">
        <p14:creationId xmlns:p14="http://schemas.microsoft.com/office/powerpoint/2010/main" val="562845141"/>
      </p:ext>
    </p:extLst>
  </p:cSld>
  <p:clrMapOvr>
    <a:masterClrMapping/>
  </p:clrMapOvr>
</p:sld>
</file>

<file path=ppt/theme/theme1.xml><?xml version="1.0" encoding="utf-8"?>
<a:theme xmlns:a="http://schemas.openxmlformats.org/drawingml/2006/main" name="BrushVTI">
  <a:themeElements>
    <a:clrScheme name="AnalogousFromLightSeed_2SEEDS">
      <a:dk1>
        <a:srgbClr val="000000"/>
      </a:dk1>
      <a:lt1>
        <a:srgbClr val="FFFFFF"/>
      </a:lt1>
      <a:dk2>
        <a:srgbClr val="413024"/>
      </a:dk2>
      <a:lt2>
        <a:srgbClr val="E2E6E8"/>
      </a:lt2>
      <a:accent1>
        <a:srgbClr val="D59164"/>
      </a:accent1>
      <a:accent2>
        <a:srgbClr val="DC8081"/>
      </a:accent2>
      <a:accent3>
        <a:srgbClr val="AFA266"/>
      </a:accent3>
      <a:accent4>
        <a:srgbClr val="52AFAF"/>
      </a:accent4>
      <a:accent5>
        <a:srgbClr val="69A8D6"/>
      </a:accent5>
      <a:accent6>
        <a:srgbClr val="6476D5"/>
      </a:accent6>
      <a:hlink>
        <a:srgbClr val="5986A5"/>
      </a:hlink>
      <a:folHlink>
        <a:srgbClr val="7F7F7F"/>
      </a:folHlink>
    </a:clrScheme>
    <a:fontScheme name="Custom 3">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ushVTI" id="{7102FA3A-9D7B-4497-8C4B-FB535AAFDE06}" vid="{C6D41F62-6FAB-440A-BEC7-CB7BF190811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79</TotalTime>
  <Words>1664</Words>
  <Application>Microsoft Office PowerPoint</Application>
  <PresentationFormat>Widescreen</PresentationFormat>
  <Paragraphs>200</Paragraphs>
  <Slides>15</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Aptos</vt:lpstr>
      <vt:lpstr>Arial</vt:lpstr>
      <vt:lpstr>Century Gothic</vt:lpstr>
      <vt:lpstr>Times New Roman</vt:lpstr>
      <vt:lpstr>WordVisi_MSFontService</vt:lpstr>
      <vt:lpstr>BrushVTI</vt:lpstr>
      <vt:lpstr>The experiences of neurodivergent individuals of recruitment and panel interviews in academic libraries – a case study</vt:lpstr>
      <vt:lpstr>Outline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Recommendations</vt:lpstr>
      <vt:lpstr>Progress at King’s</vt:lpstr>
      <vt:lpstr>Call to action </vt:lpstr>
      <vt:lpstr>Questions    clare.camp@kcl.ac.uk</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Clare Camp</dc:creator>
  <cp:lastModifiedBy>Maria King</cp:lastModifiedBy>
  <cp:revision>3</cp:revision>
  <cp:lastPrinted>2024-10-07T07:29:50Z</cp:lastPrinted>
  <dcterms:created xsi:type="dcterms:W3CDTF">2024-09-16T10:01:09Z</dcterms:created>
  <dcterms:modified xsi:type="dcterms:W3CDTF">2025-03-21T08:53:54Z</dcterms:modified>
</cp:coreProperties>
</file>