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11"/>
  </p:notesMasterIdLst>
  <p:sldIdLst>
    <p:sldId id="256" r:id="rId5"/>
    <p:sldId id="257" r:id="rId6"/>
    <p:sldId id="258" r:id="rId7"/>
    <p:sldId id="261" r:id="rId8"/>
    <p:sldId id="260" r:id="rId9"/>
    <p:sldId id="262" r:id="rId1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092C1-2406-8884-4A9A-4CFAB2046FE0}" v="2875" dt="2025-03-13T12:09:12.939"/>
    <p1510:client id="{C4E7F17C-1484-67D9-CC25-270585A7E2FB}" v="33" dt="2025-03-12T11:34:09.641"/>
    <p1510:client id="{FBEA8885-7F72-F69D-BA6F-84E3477F9D39}" v="20" dt="2025-03-13T13:11:31.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69975" autoAdjust="0"/>
  </p:normalViewPr>
  <p:slideViewPr>
    <p:cSldViewPr snapToGrid="0">
      <p:cViewPr varScale="1">
        <p:scale>
          <a:sx n="50" d="100"/>
          <a:sy n="50" d="100"/>
        </p:scale>
        <p:origin x="1092"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A9A64C-7A47-4F08-B4A2-77D4C7F549D6}" type="datetimeFigureOut">
              <a:t>3/21/2025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E69ABE-AFF3-4707-B8C9-8826F0D0BBC6}" type="slidenum">
              <a:t>‹#›</a:t>
            </a:fld>
            <a:endParaRPr lang="en-GB"/>
          </a:p>
        </p:txBody>
      </p:sp>
    </p:spTree>
    <p:extLst>
      <p:ext uri="{BB962C8B-B14F-4D97-AF65-F5344CB8AC3E}">
        <p14:creationId xmlns:p14="http://schemas.microsoft.com/office/powerpoint/2010/main" val="3271416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4E69ABE-AFF3-4707-B8C9-8826F0D0BBC6}" type="slidenum">
              <a:t>2</a:t>
            </a:fld>
            <a:endParaRPr lang="en-GB"/>
          </a:p>
        </p:txBody>
      </p:sp>
    </p:spTree>
    <p:extLst>
      <p:ext uri="{BB962C8B-B14F-4D97-AF65-F5344CB8AC3E}">
        <p14:creationId xmlns:p14="http://schemas.microsoft.com/office/powerpoint/2010/main" val="748265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Challenges and outcomes. </a:t>
            </a:r>
          </a:p>
          <a:p>
            <a:pPr marL="171450" indent="-171450">
              <a:buFont typeface="Symbol"/>
              <a:buChar char="•"/>
            </a:pPr>
            <a:r>
              <a:rPr lang="en-US" dirty="0"/>
              <a:t>Needed to confirm things (questions, staff involved, location) early on and ensure they didn’t change before the interviews.</a:t>
            </a:r>
            <a:endParaRPr lang="en-US" dirty="0">
              <a:ea typeface="Calibri"/>
              <a:cs typeface="Calibri"/>
            </a:endParaRPr>
          </a:p>
          <a:p>
            <a:pPr marL="171450" indent="-171450">
              <a:buFont typeface="Symbol"/>
              <a:buChar char="•"/>
            </a:pPr>
            <a:r>
              <a:rPr lang="en-GB" dirty="0"/>
              <a:t>One candidate dropped out which led to having to shuffle things around at the last minute. Reflection- should we have just left their slots empty? This was discussed but staff felt that was inefficient use of everyone's time. </a:t>
            </a:r>
            <a:endParaRPr lang="en-US" dirty="0"/>
          </a:p>
          <a:p>
            <a:pPr marL="171450" indent="-171450">
              <a:buFont typeface="Symbol"/>
              <a:buChar char="•"/>
            </a:pPr>
            <a:r>
              <a:rPr lang="en-GB" dirty="0"/>
              <a:t>Needed to persuade some colleagues who were against giving the questions out in advance. </a:t>
            </a:r>
            <a:endParaRPr lang="en-US" dirty="0"/>
          </a:p>
          <a:p>
            <a:pPr marL="171450" indent="-171450">
              <a:buFont typeface="Symbol"/>
              <a:buChar char="•"/>
            </a:pPr>
            <a:r>
              <a:rPr lang="en-US" dirty="0"/>
              <a:t>Concern answers would be too long or ‘over prepared’. (This turned out not to be the case). </a:t>
            </a:r>
            <a:endParaRPr lang="en-US" dirty="0">
              <a:ea typeface="Calibri"/>
              <a:cs typeface="Calibri"/>
            </a:endParaRPr>
          </a:p>
          <a:p>
            <a:pPr marL="171450" indent="-171450">
              <a:buFont typeface="Symbol"/>
              <a:buChar char="•"/>
            </a:pPr>
            <a:r>
              <a:rPr lang="en-US" dirty="0">
                <a:ea typeface="Calibri"/>
                <a:cs typeface="Calibri"/>
              </a:rPr>
              <a:t>Not thinking on your feet. But how much do we need to test that? I find that in an interview situation this is fake anyway. It is different for someone to think on their feet when comfortably settled into a job and understanding the context. </a:t>
            </a:r>
            <a:endParaRPr lang="en-US" dirty="0"/>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E4E69ABE-AFF3-4707-B8C9-8826F0D0BBC6}" type="slidenum">
              <a:t>3</a:t>
            </a:fld>
            <a:endParaRPr lang="en-GB"/>
          </a:p>
        </p:txBody>
      </p:sp>
    </p:spTree>
    <p:extLst>
      <p:ext uri="{BB962C8B-B14F-4D97-AF65-F5344CB8AC3E}">
        <p14:creationId xmlns:p14="http://schemas.microsoft.com/office/powerpoint/2010/main" val="290369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20D4-6435-44E0-9CC0-447364144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C206E-AA3B-226D-F743-7EFB606BC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C9F35E-910C-4741-E1D6-F7B153510219}"/>
              </a:ext>
            </a:extLst>
          </p:cNvPr>
          <p:cNvSpPr>
            <a:spLocks noGrp="1"/>
          </p:cNvSpPr>
          <p:nvPr>
            <p:ph type="body" idx="1"/>
          </p:nvPr>
        </p:nvSpPr>
        <p:spPr/>
        <p:txBody>
          <a:bodyPr/>
          <a:lstStyle/>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1C0B574F-7C61-293C-05AA-F4980A98ADBD}"/>
              </a:ext>
            </a:extLst>
          </p:cNvPr>
          <p:cNvSpPr>
            <a:spLocks noGrp="1"/>
          </p:cNvSpPr>
          <p:nvPr>
            <p:ph type="sldNum" sz="quarter" idx="5"/>
          </p:nvPr>
        </p:nvSpPr>
        <p:spPr/>
        <p:txBody>
          <a:bodyPr/>
          <a:lstStyle/>
          <a:p>
            <a:fld id="{E4E69ABE-AFF3-4707-B8C9-8826F0D0BBC6}" type="slidenum">
              <a:t>4</a:t>
            </a:fld>
            <a:endParaRPr lang="en-GB"/>
          </a:p>
        </p:txBody>
      </p:sp>
    </p:spTree>
    <p:extLst>
      <p:ext uri="{BB962C8B-B14F-4D97-AF65-F5344CB8AC3E}">
        <p14:creationId xmlns:p14="http://schemas.microsoft.com/office/powerpoint/2010/main" val="1448826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D41BE-B483-6C3B-004D-7EE3DC3DA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F48B2-D3FA-3731-4E21-AEB7EBF58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F40CE-AA97-D9E1-4E56-13CEFED38927}"/>
              </a:ext>
            </a:extLst>
          </p:cNvPr>
          <p:cNvSpPr>
            <a:spLocks noGrp="1"/>
          </p:cNvSpPr>
          <p:nvPr>
            <p:ph type="body" idx="1"/>
          </p:nvPr>
        </p:nvSpPr>
        <p:spPr/>
        <p:txBody>
          <a:bodyPr/>
          <a:lstStyle/>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F30629E2-19E5-D770-C41C-E38F0B82CECF}"/>
              </a:ext>
            </a:extLst>
          </p:cNvPr>
          <p:cNvSpPr>
            <a:spLocks noGrp="1"/>
          </p:cNvSpPr>
          <p:nvPr>
            <p:ph type="sldNum" sz="quarter" idx="5"/>
          </p:nvPr>
        </p:nvSpPr>
        <p:spPr/>
        <p:txBody>
          <a:bodyPr/>
          <a:lstStyle/>
          <a:p>
            <a:fld id="{E4E69ABE-AFF3-4707-B8C9-8826F0D0BBC6}" type="slidenum">
              <a:t>5</a:t>
            </a:fld>
            <a:endParaRPr lang="en-GB"/>
          </a:p>
        </p:txBody>
      </p:sp>
    </p:spTree>
    <p:extLst>
      <p:ext uri="{BB962C8B-B14F-4D97-AF65-F5344CB8AC3E}">
        <p14:creationId xmlns:p14="http://schemas.microsoft.com/office/powerpoint/2010/main" val="4234213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BA161-6E16-17BC-6ECC-28E88F905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8C28C-A212-9241-2B08-12B752CA3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EB502-00E3-A36C-7FC2-6B2EA6DBCE3F}"/>
              </a:ext>
            </a:extLst>
          </p:cNvPr>
          <p:cNvSpPr>
            <a:spLocks noGrp="1"/>
          </p:cNvSpPr>
          <p:nvPr>
            <p:ph type="body" idx="1"/>
          </p:nvPr>
        </p:nvSpPr>
        <p:spPr/>
        <p:txBody>
          <a:bodyPr/>
          <a:lstStyle/>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C6FC2E4-0467-2675-4AC0-81BE0DC73062}"/>
              </a:ext>
            </a:extLst>
          </p:cNvPr>
          <p:cNvSpPr>
            <a:spLocks noGrp="1"/>
          </p:cNvSpPr>
          <p:nvPr>
            <p:ph type="sldNum" sz="quarter" idx="5"/>
          </p:nvPr>
        </p:nvSpPr>
        <p:spPr/>
        <p:txBody>
          <a:bodyPr/>
          <a:lstStyle/>
          <a:p>
            <a:fld id="{E4E69ABE-AFF3-4707-B8C9-8826F0D0BBC6}" type="slidenum">
              <a:t>6</a:t>
            </a:fld>
            <a:endParaRPr lang="en-GB"/>
          </a:p>
        </p:txBody>
      </p:sp>
    </p:spTree>
    <p:extLst>
      <p:ext uri="{BB962C8B-B14F-4D97-AF65-F5344CB8AC3E}">
        <p14:creationId xmlns:p14="http://schemas.microsoft.com/office/powerpoint/2010/main" val="2411794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3391A759-BFF8-4B5B-9ECE-D93AC303B331}" type="datetime1">
              <a:rPr lang="en-US" smtClean="0"/>
              <a:t>3/21/2025</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99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EEBAB316-A2E6-49F2-825C-64AA951E4184}" type="datetime1">
              <a:rPr lang="en-US" smtClean="0"/>
              <a:t>3/21/2025</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281054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5AE9748B-ADD6-4C5A-8C2A-A39721276E74}" type="datetime1">
              <a:rPr lang="en-US" smtClean="0"/>
              <a:t>3/21/2025</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67286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7241FB0F-3C5C-4949-B933-9C7E511ED094}" type="datetime1">
              <a:rPr lang="en-US" smtClean="0"/>
              <a:t>3/21/2025</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72778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C2F01D58-E949-4BCB-829A-BBF80E38D59C}" type="datetime1">
              <a:rPr lang="en-US" smtClean="0"/>
              <a:t>3/21/2025</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647629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FF10A846-0DA4-4D92-9BF1-DE8C52C1F4DF}" type="datetime1">
              <a:rPr lang="en-US" smtClean="0"/>
              <a:t>3/21/2025</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414164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E9412331-4A9C-472F-A7FA-968157338839}" type="datetime1">
              <a:rPr lang="en-US" smtClean="0"/>
              <a:t>3/21/2025</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001936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A2197F3D-ED52-43FD-A26D-318B71534485}" type="datetime1">
              <a:rPr lang="en-US" smtClean="0"/>
              <a:t>3/21/2025</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661326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3D291FA4-6264-4BB8-B3B5-77711EED2D82}" type="datetime1">
              <a:rPr lang="en-US" smtClean="0"/>
              <a:t>3/21/2025</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37240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6DFDF398-5DA3-4937-BE3F-7CA1B9158252}" type="datetime1">
              <a:rPr lang="en-US" smtClean="0"/>
              <a:t>3/21/2025</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251820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8F191ED9-F929-4A92-90F9-3C9C84ABBE83}" type="datetime1">
              <a:rPr lang="en-US" smtClean="0"/>
              <a:t>3/21/2025</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347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E7F6A1D9-D323-4F4E-8655-25E2D32CE742}" type="datetime1">
              <a:rPr lang="en-US" smtClean="0"/>
              <a:t>3/21/2025</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8F8250-7A81-4A19-87AD-FFB2CE4E39A5}"/>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9F38FC-2DEA-2647-C409-EF75720C1017}"/>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93991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88" r:id="rId6"/>
    <p:sldLayoutId id="2147483684" r:id="rId7"/>
    <p:sldLayoutId id="2147483685" r:id="rId8"/>
    <p:sldLayoutId id="2147483686" r:id="rId9"/>
    <p:sldLayoutId id="2147483687" r:id="rId10"/>
    <p:sldLayoutId id="2147483689" r:id="rId11"/>
  </p:sldLayoutIdLst>
  <p:hf sldNum="0" hdr="0" ftr="0" dt="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23" name="Picture 22" descr="Black and white spiralling staircase">
            <a:extLst>
              <a:ext uri="{FF2B5EF4-FFF2-40B4-BE49-F238E27FC236}">
                <a16:creationId xmlns:a16="http://schemas.microsoft.com/office/drawing/2014/main" id="{30FC7B8F-5211-3AE3-F072-7E923AE32B75}"/>
              </a:ext>
            </a:extLst>
          </p:cNvPr>
          <p:cNvPicPr>
            <a:picLocks noChangeAspect="1"/>
          </p:cNvPicPr>
          <p:nvPr/>
        </p:nvPicPr>
        <p:blipFill>
          <a:blip r:embed="rId2"/>
          <a:srcRect t="7812" b="7812"/>
          <a:stretch/>
        </p:blipFill>
        <p:spPr>
          <a:xfrm>
            <a:off x="20" y="10"/>
            <a:ext cx="12191979" cy="6857990"/>
          </a:xfrm>
          <a:prstGeom prst="rect">
            <a:avLst/>
          </a:prstGeom>
        </p:spPr>
      </p:pic>
      <p:sp>
        <p:nvSpPr>
          <p:cNvPr id="29" name="Rectangle 28">
            <a:extLst>
              <a:ext uri="{FF2B5EF4-FFF2-40B4-BE49-F238E27FC236}">
                <a16:creationId xmlns:a16="http://schemas.microsoft.com/office/drawing/2014/main" id="{912025B4-7337-735E-4DC9-E634D2011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20000"/>
                </a:schemeClr>
              </a:gs>
              <a:gs pos="26000">
                <a:schemeClr val="bg1">
                  <a:alpha val="7000"/>
                </a:schemeClr>
              </a:gs>
              <a:gs pos="100000">
                <a:schemeClr val="bg1">
                  <a:alpha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3" name="Subtitle 2"/>
          <p:cNvSpPr>
            <a:spLocks noGrp="1"/>
          </p:cNvSpPr>
          <p:nvPr>
            <p:ph type="subTitle" idx="1"/>
          </p:nvPr>
        </p:nvSpPr>
        <p:spPr>
          <a:xfrm>
            <a:off x="8009749" y="216595"/>
            <a:ext cx="4381634" cy="1157436"/>
          </a:xfrm>
        </p:spPr>
        <p:txBody>
          <a:bodyPr anchor="b">
            <a:normAutofit/>
          </a:bodyPr>
          <a:lstStyle/>
          <a:p>
            <a:r>
              <a:rPr lang="en-GB" sz="2400" dirty="0"/>
              <a:t>Abi Ward &amp; James Kay</a:t>
            </a:r>
            <a:endParaRPr lang="en-US" dirty="0"/>
          </a:p>
          <a:p>
            <a:r>
              <a:rPr lang="en-GB" sz="2400" dirty="0"/>
              <a:t>UWE Bristol</a:t>
            </a:r>
            <a:endParaRPr lang="en-GB" dirty="0"/>
          </a:p>
        </p:txBody>
      </p:sp>
      <p:sp>
        <p:nvSpPr>
          <p:cNvPr id="5" name="Title 4">
            <a:extLst>
              <a:ext uri="{FF2B5EF4-FFF2-40B4-BE49-F238E27FC236}">
                <a16:creationId xmlns:a16="http://schemas.microsoft.com/office/drawing/2014/main" id="{D8E9DD66-4542-5C26-5994-BBD9455B2C01}"/>
              </a:ext>
            </a:extLst>
          </p:cNvPr>
          <p:cNvSpPr>
            <a:spLocks noGrp="1"/>
          </p:cNvSpPr>
          <p:nvPr>
            <p:ph type="ctrTitle"/>
          </p:nvPr>
        </p:nvSpPr>
        <p:spPr>
          <a:xfrm>
            <a:off x="1107805" y="3854343"/>
            <a:ext cx="4431248" cy="2198291"/>
          </a:xfrm>
        </p:spPr>
        <p:txBody>
          <a:bodyPr/>
          <a:lstStyle/>
          <a:p>
            <a:r>
              <a:rPr lang="en-GB" sz="2400" b="0" dirty="0">
                <a:solidFill>
                  <a:srgbClr val="434343"/>
                </a:solidFill>
                <a:latin typeface="Bierstadt"/>
                <a:cs typeface="Arial"/>
              </a:rPr>
              <a:t>Accessible recruitment? </a:t>
            </a:r>
            <a:br>
              <a:rPr lang="en-GB" sz="2400" b="0" dirty="0">
                <a:solidFill>
                  <a:srgbClr val="434343"/>
                </a:solidFill>
                <a:latin typeface="Bierstadt"/>
                <a:cs typeface="Arial"/>
              </a:rPr>
            </a:br>
            <a:br>
              <a:rPr lang="en-GB" sz="2400" b="0" dirty="0">
                <a:latin typeface="Bierstadt"/>
                <a:cs typeface="Arial"/>
              </a:rPr>
            </a:br>
            <a:r>
              <a:rPr lang="en-GB" sz="2400" b="0" dirty="0">
                <a:solidFill>
                  <a:srgbClr val="434343"/>
                </a:solidFill>
                <a:latin typeface="Bierstadt"/>
                <a:cs typeface="Arial"/>
              </a:rPr>
              <a:t>A UWE Library experience told by recruiter and candidate</a:t>
            </a:r>
          </a:p>
          <a:p>
            <a:endParaRPr lang="en-GB" sz="1100" b="0" dirty="0">
              <a:solidFill>
                <a:srgbClr val="434343"/>
              </a:solidFill>
              <a:latin typeface="Arial"/>
              <a:cs typeface="Arial"/>
            </a:endParaRPr>
          </a:p>
          <a:p>
            <a:endParaRPr lang="en-GB" dirty="0"/>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3096-6B25-9125-315D-58B31B46FDED}"/>
              </a:ext>
            </a:extLst>
          </p:cNvPr>
          <p:cNvSpPr>
            <a:spLocks noGrp="1"/>
          </p:cNvSpPr>
          <p:nvPr>
            <p:ph type="title"/>
          </p:nvPr>
        </p:nvSpPr>
        <p:spPr/>
        <p:txBody>
          <a:bodyPr>
            <a:normAutofit fontScale="90000"/>
          </a:bodyPr>
          <a:lstStyle/>
          <a:p>
            <a:r>
              <a:rPr lang="en-GB" dirty="0"/>
              <a:t>Background</a:t>
            </a:r>
            <a:br>
              <a:rPr lang="en-GB" dirty="0"/>
            </a:br>
            <a:br>
              <a:rPr lang="en-GB" dirty="0"/>
            </a:br>
            <a:r>
              <a:rPr lang="en-GB" sz="1800" dirty="0"/>
              <a:t>Recruiting a Subject Support Librarian to support the College of Business and Law. </a:t>
            </a:r>
            <a:br>
              <a:rPr lang="en-GB" sz="1800" dirty="0"/>
            </a:br>
            <a:br>
              <a:rPr lang="en-GB" sz="1800" dirty="0"/>
            </a:br>
            <a:r>
              <a:rPr lang="en-GB" sz="1800" dirty="0"/>
              <a:t>As Line Manager and Recruitment Lead I could influence the approach. </a:t>
            </a:r>
            <a:br>
              <a:rPr lang="en-GB" sz="1800" dirty="0"/>
            </a:br>
            <a:br>
              <a:rPr lang="en-GB" sz="1800" dirty="0"/>
            </a:br>
            <a:r>
              <a:rPr lang="en-GB" sz="1800" dirty="0"/>
              <a:t>As a member of the Neurodivergent Staff network at UWE I had heard about people's challenges as candidates.</a:t>
            </a:r>
            <a:br>
              <a:rPr lang="en-GB" sz="1600" dirty="0"/>
            </a:br>
            <a:br>
              <a:rPr lang="en-GB" sz="1600" dirty="0"/>
            </a:br>
            <a:br>
              <a:rPr lang="en-GB" sz="1600" dirty="0"/>
            </a:br>
            <a:br>
              <a:rPr lang="en-GB" sz="1600" dirty="0"/>
            </a:br>
            <a:br>
              <a:rPr lang="en-GB" sz="1600" dirty="0"/>
            </a:br>
            <a:endParaRPr lang="en-GB" sz="1600" dirty="0"/>
          </a:p>
        </p:txBody>
      </p:sp>
      <p:sp>
        <p:nvSpPr>
          <p:cNvPr id="3" name="Content Placeholder 2">
            <a:extLst>
              <a:ext uri="{FF2B5EF4-FFF2-40B4-BE49-F238E27FC236}">
                <a16:creationId xmlns:a16="http://schemas.microsoft.com/office/drawing/2014/main" id="{689F974C-3E97-91B5-32E4-B847F14F1DC2}"/>
              </a:ext>
            </a:extLst>
          </p:cNvPr>
          <p:cNvSpPr>
            <a:spLocks noGrp="1"/>
          </p:cNvSpPr>
          <p:nvPr>
            <p:ph idx="1"/>
          </p:nvPr>
        </p:nvSpPr>
        <p:spPr/>
        <p:txBody>
          <a:bodyPr vert="horz" lIns="91440" tIns="45720" rIns="91440" bIns="45720" rtlCol="0" anchor="t">
            <a:normAutofit/>
          </a:bodyPr>
          <a:lstStyle/>
          <a:p>
            <a:r>
              <a:rPr lang="en-GB" sz="1600" b="1" dirty="0"/>
              <a:t>Created an interview pack that included:</a:t>
            </a:r>
          </a:p>
          <a:p>
            <a:endParaRPr lang="en-GB" sz="1600" b="1" dirty="0"/>
          </a:p>
          <a:p>
            <a:pPr marL="285750" indent="-285750">
              <a:buChar char="•"/>
            </a:pPr>
            <a:r>
              <a:rPr lang="en-GB" sz="1600" b="1" dirty="0"/>
              <a:t>Detailed instructions of how to find the buildings including pictures and a video</a:t>
            </a:r>
          </a:p>
          <a:p>
            <a:pPr marL="285750" indent="-285750">
              <a:buChar char="•"/>
            </a:pPr>
            <a:endParaRPr lang="en-GB" sz="1600" b="1" dirty="0"/>
          </a:p>
          <a:p>
            <a:pPr marL="285750" indent="-285750">
              <a:buChar char="•"/>
            </a:pPr>
            <a:r>
              <a:rPr lang="en-GB" sz="1600" b="1" dirty="0"/>
              <a:t>Details of what to expect on the day</a:t>
            </a:r>
          </a:p>
          <a:p>
            <a:pPr marL="285750" indent="-285750">
              <a:buChar char="•"/>
            </a:pPr>
            <a:endParaRPr lang="en-GB" sz="1600" b="1" dirty="0"/>
          </a:p>
          <a:p>
            <a:pPr marL="285750" indent="-285750">
              <a:buChar char="•"/>
            </a:pPr>
            <a:r>
              <a:rPr lang="en-GB" sz="1600" b="1" dirty="0"/>
              <a:t>Interview questions</a:t>
            </a:r>
          </a:p>
          <a:p>
            <a:pPr marL="285750" indent="-285750">
              <a:buChar char="•"/>
            </a:pPr>
            <a:endParaRPr lang="en-GB" sz="1600" b="1" dirty="0"/>
          </a:p>
          <a:p>
            <a:pPr marL="285750" indent="-285750">
              <a:buChar char="•"/>
            </a:pPr>
            <a:r>
              <a:rPr lang="en-GB" sz="1600" b="1" dirty="0"/>
              <a:t>Names and pictures of the staff members involved</a:t>
            </a:r>
          </a:p>
          <a:p>
            <a:pPr marL="342900" indent="-342900">
              <a:buChar char="•"/>
            </a:pPr>
            <a:endParaRPr lang="en-GB" dirty="0"/>
          </a:p>
          <a:p>
            <a:endParaRPr lang="en-GB" dirty="0"/>
          </a:p>
          <a:p>
            <a:endParaRPr lang="en-GB" dirty="0"/>
          </a:p>
        </p:txBody>
      </p:sp>
    </p:spTree>
    <p:extLst>
      <p:ext uri="{BB962C8B-B14F-4D97-AF65-F5344CB8AC3E}">
        <p14:creationId xmlns:p14="http://schemas.microsoft.com/office/powerpoint/2010/main" val="1345735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410D-B638-EC84-B775-C2B86D4B6803}"/>
              </a:ext>
            </a:extLst>
          </p:cNvPr>
          <p:cNvSpPr>
            <a:spLocks noGrp="1"/>
          </p:cNvSpPr>
          <p:nvPr>
            <p:ph type="title"/>
          </p:nvPr>
        </p:nvSpPr>
        <p:spPr/>
        <p:txBody>
          <a:bodyPr>
            <a:normAutofit/>
          </a:bodyPr>
          <a:lstStyle/>
          <a:p>
            <a:r>
              <a:rPr lang="en-GB" sz="4900" dirty="0"/>
              <a:t>Challenges </a:t>
            </a:r>
            <a:br>
              <a:rPr lang="en-GB" sz="1600" b="0" dirty="0"/>
            </a:br>
            <a:br>
              <a:rPr lang="en-GB" sz="1600" b="0" dirty="0"/>
            </a:br>
            <a:br>
              <a:rPr lang="en-GB" sz="1600" b="0" dirty="0"/>
            </a:br>
            <a:br>
              <a:rPr lang="en-GB" sz="1600" b="0" dirty="0"/>
            </a:br>
            <a:r>
              <a:rPr lang="en-US" sz="1600" b="0" dirty="0">
                <a:latin typeface="Bierstadt"/>
              </a:rPr>
              <a:t>Difficult to manage any last-minute changes, Consistency v flexibility. </a:t>
            </a:r>
            <a:br>
              <a:rPr lang="en-US" sz="1600" b="0" dirty="0">
                <a:latin typeface="Bierstadt"/>
              </a:rPr>
            </a:br>
            <a:endParaRPr lang="en-US" sz="1600" b="0" dirty="0">
              <a:latin typeface="Bierstadt"/>
            </a:endParaRPr>
          </a:p>
          <a:p>
            <a:r>
              <a:rPr lang="en-GB" sz="1600" b="0" dirty="0">
                <a:latin typeface="Bierstadt"/>
              </a:rPr>
              <a:t>Some colleagues not convinced by the approach. </a:t>
            </a:r>
            <a:r>
              <a:rPr lang="en-US" sz="1600" b="0" dirty="0">
                <a:latin typeface="Bierstadt"/>
              </a:rPr>
              <a:t>Concern answers would be too long or ‘over prepared’.</a:t>
            </a:r>
            <a:br>
              <a:rPr lang="en-US" sz="1600" b="0" dirty="0">
                <a:latin typeface="Bierstadt"/>
              </a:rPr>
            </a:br>
            <a:br>
              <a:rPr lang="en-US" sz="1600" b="0" dirty="0">
                <a:latin typeface="Bierstadt"/>
              </a:rPr>
            </a:br>
            <a:r>
              <a:rPr lang="en-US" sz="1600" b="0" dirty="0">
                <a:latin typeface="Bierstadt"/>
              </a:rPr>
              <a:t>Concern we are not testing 'thinking on your feet'</a:t>
            </a:r>
            <a:br>
              <a:rPr lang="en-US" sz="1600" b="0" dirty="0">
                <a:latin typeface="Bierstadt"/>
              </a:rPr>
            </a:br>
            <a:br>
              <a:rPr lang="en-US" sz="1600" b="0" dirty="0">
                <a:latin typeface="Bierstadt"/>
              </a:rPr>
            </a:br>
            <a:br>
              <a:rPr lang="en-US" sz="1600" b="0" dirty="0">
                <a:latin typeface="Bierstadt"/>
              </a:rPr>
            </a:br>
            <a:br>
              <a:rPr lang="en-US" sz="1600" b="0" dirty="0">
                <a:latin typeface="Bierstadt"/>
              </a:rPr>
            </a:br>
            <a:r>
              <a:rPr lang="en-US" sz="1600" b="0" dirty="0">
                <a:latin typeface="Bierstadt"/>
              </a:rPr>
              <a:t> </a:t>
            </a:r>
            <a:br>
              <a:rPr lang="en-US" sz="1600" b="0" dirty="0">
                <a:latin typeface="Bierstadt"/>
              </a:rPr>
            </a:br>
            <a:endParaRPr lang="en-GB" sz="1600" b="0">
              <a:latin typeface="Bierstadt"/>
            </a:endParaRPr>
          </a:p>
          <a:p>
            <a:endParaRPr lang="en-GB" sz="1600" b="0" dirty="0">
              <a:latin typeface="Bierstadt"/>
            </a:endParaRPr>
          </a:p>
          <a:p>
            <a:endParaRPr lang="en-GB" sz="4900" dirty="0"/>
          </a:p>
        </p:txBody>
      </p:sp>
      <p:sp>
        <p:nvSpPr>
          <p:cNvPr id="5" name="Title 1">
            <a:extLst>
              <a:ext uri="{FF2B5EF4-FFF2-40B4-BE49-F238E27FC236}">
                <a16:creationId xmlns:a16="http://schemas.microsoft.com/office/drawing/2014/main" id="{20F064DC-1CF1-38F7-1E29-1809F67A9FB6}"/>
              </a:ext>
            </a:extLst>
          </p:cNvPr>
          <p:cNvSpPr txBox="1">
            <a:spLocks/>
          </p:cNvSpPr>
          <p:nvPr/>
        </p:nvSpPr>
        <p:spPr>
          <a:xfrm>
            <a:off x="6090302" y="995614"/>
            <a:ext cx="5021182" cy="4870457"/>
          </a:xfrm>
          <a:prstGeom prst="rect">
            <a:avLst/>
          </a:prstGeom>
        </p:spPr>
        <p:txBody>
          <a:bodyPr vert="horz" lIns="91440" tIns="45720" rIns="91440" bIns="45720" rtlCol="0" anchor="t">
            <a:normAutofit fontScale="92500" lnSpcReduction="10000"/>
          </a:bodyPr>
          <a:lst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a:lstStyle>
          <a:p>
            <a:r>
              <a:rPr lang="en-GB" sz="4900" dirty="0"/>
              <a:t>Outcomes </a:t>
            </a:r>
            <a:br>
              <a:rPr lang="en-GB" sz="1600" b="0" dirty="0"/>
            </a:br>
            <a:endParaRPr lang="en-GB" sz="4900" dirty="0">
              <a:latin typeface="Bierstadt"/>
            </a:endParaRPr>
          </a:p>
          <a:p>
            <a:endParaRPr lang="en-US" sz="1600" b="0" dirty="0">
              <a:latin typeface="Bierstadt"/>
            </a:endParaRPr>
          </a:p>
          <a:p>
            <a:r>
              <a:rPr lang="en-US" sz="1600" b="0" dirty="0">
                <a:latin typeface="Bierstadt"/>
              </a:rPr>
              <a:t>Good quality of answers in interviews. </a:t>
            </a:r>
            <a:endParaRPr lang="en-GB" sz="1600" b="0" dirty="0">
              <a:latin typeface="Bierstadt"/>
            </a:endParaRPr>
          </a:p>
          <a:p>
            <a:endParaRPr lang="en-US" sz="1600" b="0" dirty="0">
              <a:latin typeface="Bierstadt"/>
            </a:endParaRPr>
          </a:p>
          <a:p>
            <a:r>
              <a:rPr lang="en-US" sz="1600" b="0" dirty="0">
                <a:latin typeface="Bierstadt"/>
              </a:rPr>
              <a:t>All candidates brought notes but this seemed to reassure them and lead to good, confident performances. </a:t>
            </a:r>
            <a:endParaRPr lang="en-GB" sz="1600" b="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endParaRPr lang="en-US" sz="1600" b="0" dirty="0">
              <a:latin typeface="Bierstadt"/>
            </a:endParaRPr>
          </a:p>
          <a:p>
            <a:br>
              <a:rPr lang="en-US" sz="1600" b="0" dirty="0">
                <a:latin typeface="Bierstadt"/>
              </a:rPr>
            </a:br>
            <a:br>
              <a:rPr lang="en-US" sz="1600" b="0" dirty="0">
                <a:latin typeface="Bierstadt"/>
              </a:rPr>
            </a:br>
            <a:r>
              <a:rPr lang="en-US" sz="1600" b="0" dirty="0">
                <a:latin typeface="Bierstadt"/>
              </a:rPr>
              <a:t> </a:t>
            </a:r>
            <a:br>
              <a:rPr lang="en-US" sz="1600" b="0" dirty="0">
                <a:latin typeface="Bierstadt"/>
              </a:rPr>
            </a:br>
            <a:endParaRPr lang="en-GB" sz="1600" b="0">
              <a:latin typeface="Bierstadt"/>
            </a:endParaRPr>
          </a:p>
          <a:p>
            <a:endParaRPr lang="en-GB" sz="1600" b="0" dirty="0">
              <a:latin typeface="Bierstadt"/>
            </a:endParaRPr>
          </a:p>
          <a:p>
            <a:endParaRPr lang="en-GB" sz="4900" dirty="0"/>
          </a:p>
        </p:txBody>
      </p:sp>
    </p:spTree>
    <p:extLst>
      <p:ext uri="{BB962C8B-B14F-4D97-AF65-F5344CB8AC3E}">
        <p14:creationId xmlns:p14="http://schemas.microsoft.com/office/powerpoint/2010/main" val="184189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205D4C01-C421-43D3-45CC-178FEBDFD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477B23-33F6-62DF-5763-F558B8B93062}"/>
              </a:ext>
            </a:extLst>
          </p:cNvPr>
          <p:cNvSpPr>
            <a:spLocks noGrp="1"/>
          </p:cNvSpPr>
          <p:nvPr>
            <p:ph type="title"/>
          </p:nvPr>
        </p:nvSpPr>
        <p:spPr>
          <a:xfrm>
            <a:off x="517870" y="978408"/>
            <a:ext cx="11307681" cy="5351720"/>
          </a:xfrm>
        </p:spPr>
        <p:txBody>
          <a:bodyPr>
            <a:normAutofit fontScale="90000"/>
          </a:bodyPr>
          <a:lstStyle/>
          <a:p>
            <a:r>
              <a:rPr lang="en-GB" sz="4000" dirty="0"/>
              <a:t>Candidate's Thoughts (the assessment process)</a:t>
            </a:r>
            <a:br>
              <a:rPr lang="en-GB" sz="4000" b="0" dirty="0"/>
            </a:br>
            <a:br>
              <a:rPr lang="en-GB" sz="1600" b="0" dirty="0"/>
            </a:br>
            <a:r>
              <a:rPr lang="en-GB" sz="1600" dirty="0"/>
              <a:t>Pre-Assessment – Candidate Pack</a:t>
            </a:r>
            <a:br>
              <a:rPr lang="en-GB" sz="1600" b="0" dirty="0"/>
            </a:br>
            <a:r>
              <a:rPr lang="en-GB" sz="1600" b="0" dirty="0"/>
              <a:t>Benefits: Timetable provided clarity and structure for the day, having breaks and timeslots makes everything easier to manage.</a:t>
            </a:r>
            <a:br>
              <a:rPr lang="en-GB" sz="1600" b="0" dirty="0"/>
            </a:br>
            <a:br>
              <a:rPr lang="en-GB" sz="1600" b="0" dirty="0"/>
            </a:br>
            <a:r>
              <a:rPr lang="en-GB" sz="1600" dirty="0"/>
              <a:t>Pre-Assessment – Campus Directions</a:t>
            </a:r>
            <a:br>
              <a:rPr lang="en-GB" sz="1600" b="0" dirty="0"/>
            </a:br>
            <a:r>
              <a:rPr lang="en-GB" sz="1600" b="0" dirty="0"/>
              <a:t>Benefits: Instructions were clear, video/pictures helped visualise locations, reduced stress/anxiety.</a:t>
            </a:r>
            <a:br>
              <a:rPr lang="en-GB" sz="1600" b="0" dirty="0"/>
            </a:br>
            <a:br>
              <a:rPr lang="en-GB" sz="1600" b="0" dirty="0"/>
            </a:br>
            <a:r>
              <a:rPr lang="en-GB" sz="1600" dirty="0"/>
              <a:t>The Interview – Questions in Advance</a:t>
            </a:r>
            <a:br>
              <a:rPr lang="en-US" sz="1600" b="0" dirty="0">
                <a:latin typeface="Bierstadt"/>
              </a:rPr>
            </a:br>
            <a:r>
              <a:rPr lang="en-US" sz="1600" b="0" dirty="0">
                <a:latin typeface="Bierstadt"/>
              </a:rPr>
              <a:t>Benefits: More time to process information and provide clear, detailed answers, felt less rushed, reduced stress/anxiety, better motivation levels.</a:t>
            </a:r>
            <a:br>
              <a:rPr lang="en-US" sz="1600" b="0" dirty="0">
                <a:latin typeface="Bierstadt"/>
              </a:rPr>
            </a:br>
            <a:br>
              <a:rPr lang="en-US" sz="1600" b="0" dirty="0">
                <a:latin typeface="Bierstadt"/>
              </a:rPr>
            </a:br>
            <a:r>
              <a:rPr lang="en-US" sz="1600" dirty="0">
                <a:latin typeface="Bierstadt"/>
              </a:rPr>
              <a:t>The Teaching Exercise – Topic in Advance</a:t>
            </a:r>
            <a:br>
              <a:rPr lang="en-US" sz="1600" b="0" dirty="0">
                <a:latin typeface="Bierstadt"/>
              </a:rPr>
            </a:br>
            <a:r>
              <a:rPr lang="en-US" sz="1600" b="0" dirty="0">
                <a:latin typeface="Bierstadt"/>
              </a:rPr>
              <a:t>Benefits: More time to process information, prepare materials (e.g. session plan, slides) thoroughly and practice.</a:t>
            </a:r>
          </a:p>
          <a:p>
            <a:br>
              <a:rPr lang="en-US" sz="1600" dirty="0">
                <a:latin typeface="Bierstadt"/>
              </a:rPr>
            </a:br>
            <a:r>
              <a:rPr lang="en-US" sz="1600" dirty="0">
                <a:latin typeface="Bierstadt"/>
              </a:rPr>
              <a:t>Meeting Library Team</a:t>
            </a:r>
          </a:p>
          <a:p>
            <a:r>
              <a:rPr lang="en-US" sz="1600" b="0" dirty="0">
                <a:latin typeface="Bierstadt"/>
              </a:rPr>
              <a:t>Benefits: Awareness of who to report to on the day and who will be part of the assessment, keeps things consistent, less unexpected changes.</a:t>
            </a:r>
          </a:p>
          <a:p>
            <a:br>
              <a:rPr lang="en-US" sz="1600" b="0" dirty="0">
                <a:latin typeface="Bierstadt"/>
              </a:rPr>
            </a:br>
            <a:r>
              <a:rPr lang="en-GB" sz="1600" dirty="0">
                <a:latin typeface="Bierstadt"/>
              </a:rPr>
              <a:t>Meeting Fellow Candidates</a:t>
            </a:r>
            <a:br>
              <a:rPr lang="en-GB" sz="1600" dirty="0">
                <a:latin typeface="Bierstadt"/>
              </a:rPr>
            </a:br>
            <a:r>
              <a:rPr lang="en-GB" sz="1600" b="0" dirty="0">
                <a:latin typeface="Bierstadt"/>
              </a:rPr>
              <a:t>Benefits: Made the day less intimidating and more personable, felt more equal having everyone meeting at the beginning.</a:t>
            </a:r>
            <a:br>
              <a:rPr lang="en-US" sz="1600" b="0" dirty="0">
                <a:latin typeface="Bierstadt"/>
              </a:rPr>
            </a:br>
            <a:endParaRPr lang="en-US" sz="1600" b="0" dirty="0">
              <a:latin typeface="Bierstadt"/>
            </a:endParaRPr>
          </a:p>
          <a:p>
            <a:endParaRPr lang="en-GB" sz="1600" b="0" dirty="0"/>
          </a:p>
          <a:p>
            <a:endParaRPr lang="en-GB" sz="1600" b="0" dirty="0">
              <a:latin typeface="Bierstadt"/>
            </a:endParaRPr>
          </a:p>
          <a:p>
            <a:endParaRPr lang="en-GB" sz="4900" dirty="0"/>
          </a:p>
        </p:txBody>
      </p:sp>
    </p:spTree>
    <p:extLst>
      <p:ext uri="{BB962C8B-B14F-4D97-AF65-F5344CB8AC3E}">
        <p14:creationId xmlns:p14="http://schemas.microsoft.com/office/powerpoint/2010/main" val="1171572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83F48E60-9178-F65E-8ED2-E3760C1523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63701-F053-6D3A-BAEF-1E33BC942E1A}"/>
              </a:ext>
            </a:extLst>
          </p:cNvPr>
          <p:cNvSpPr>
            <a:spLocks noGrp="1"/>
          </p:cNvSpPr>
          <p:nvPr>
            <p:ph type="title"/>
          </p:nvPr>
        </p:nvSpPr>
        <p:spPr>
          <a:xfrm>
            <a:off x="517870" y="978408"/>
            <a:ext cx="10495550" cy="4870457"/>
          </a:xfrm>
        </p:spPr>
        <p:txBody>
          <a:bodyPr>
            <a:normAutofit/>
          </a:bodyPr>
          <a:lstStyle/>
          <a:p>
            <a:r>
              <a:rPr lang="en-GB" sz="4000" dirty="0"/>
              <a:t>Candidate's Thoughts (post-assessment)</a:t>
            </a:r>
            <a:r>
              <a:rPr lang="en-GB" sz="4900" dirty="0"/>
              <a:t> </a:t>
            </a:r>
            <a:br>
              <a:rPr lang="en-GB" sz="1600" b="0" dirty="0"/>
            </a:br>
            <a:br>
              <a:rPr lang="en-GB" sz="1600" b="0" dirty="0"/>
            </a:br>
            <a:r>
              <a:rPr lang="en-US" sz="1600" b="0" dirty="0">
                <a:latin typeface="Bierstadt"/>
              </a:rPr>
              <a:t>Three key perspectives.</a:t>
            </a:r>
            <a:br>
              <a:rPr lang="en-US" sz="1600" b="0" dirty="0">
                <a:latin typeface="Bierstadt"/>
              </a:rPr>
            </a:br>
            <a:br>
              <a:rPr lang="en-US" sz="1600" b="0" dirty="0">
                <a:latin typeface="Bierstadt"/>
              </a:rPr>
            </a:br>
            <a:r>
              <a:rPr lang="en-US" sz="1600" dirty="0">
                <a:latin typeface="Bierstadt"/>
              </a:rPr>
              <a:t>Professional</a:t>
            </a:r>
            <a:br>
              <a:rPr lang="en-US" sz="1600" b="0" dirty="0">
                <a:latin typeface="Bierstadt"/>
              </a:rPr>
            </a:br>
            <a:r>
              <a:rPr lang="en-US" sz="1600" b="0" dirty="0">
                <a:latin typeface="Bierstadt"/>
              </a:rPr>
              <a:t>Allowed me to feel confident and assured on the day.</a:t>
            </a:r>
            <a:br>
              <a:rPr lang="en-US" sz="1600" b="0" dirty="0">
                <a:latin typeface="Bierstadt"/>
              </a:rPr>
            </a:br>
            <a:r>
              <a:rPr lang="en-US" sz="1600" b="0" dirty="0">
                <a:latin typeface="Bierstadt"/>
              </a:rPr>
              <a:t>Allowed the panel and facilitators to get to know me better.</a:t>
            </a:r>
            <a:br>
              <a:rPr lang="en-US" sz="1600" b="0" dirty="0">
                <a:latin typeface="Bierstadt"/>
              </a:rPr>
            </a:br>
            <a:br>
              <a:rPr lang="en-US" sz="1600" b="0" dirty="0">
                <a:latin typeface="Bierstadt"/>
              </a:rPr>
            </a:br>
            <a:r>
              <a:rPr lang="en-GB" sz="1600" dirty="0">
                <a:latin typeface="Bierstadt"/>
              </a:rPr>
              <a:t>Wellbeing</a:t>
            </a:r>
            <a:br>
              <a:rPr lang="en-US" sz="1600" b="0" dirty="0">
                <a:latin typeface="Bierstadt"/>
              </a:rPr>
            </a:br>
            <a:r>
              <a:rPr lang="en-US" sz="1600" b="0" dirty="0">
                <a:latin typeface="Bierstadt"/>
              </a:rPr>
              <a:t>Allowed me to focus on the tasks in hand, without distraction. </a:t>
            </a:r>
            <a:br>
              <a:rPr lang="en-US" sz="1600" b="0" dirty="0">
                <a:latin typeface="Bierstadt"/>
              </a:rPr>
            </a:br>
            <a:r>
              <a:rPr lang="en-US" sz="1600" b="0" dirty="0">
                <a:latin typeface="Bierstadt"/>
              </a:rPr>
              <a:t>Massively reduced my anxiety and stress levels.</a:t>
            </a:r>
            <a:br>
              <a:rPr lang="en-US" sz="1600" b="0" dirty="0">
                <a:latin typeface="Bierstadt"/>
              </a:rPr>
            </a:br>
            <a:br>
              <a:rPr lang="en-US" sz="1600" b="0" dirty="0">
                <a:latin typeface="Bierstadt"/>
              </a:rPr>
            </a:br>
            <a:r>
              <a:rPr lang="en-US" sz="1600" dirty="0">
                <a:latin typeface="Bierstadt"/>
              </a:rPr>
              <a:t>Equality</a:t>
            </a:r>
            <a:br>
              <a:rPr lang="en-US" sz="1600" b="0" dirty="0">
                <a:latin typeface="Bierstadt"/>
              </a:rPr>
            </a:br>
            <a:r>
              <a:rPr lang="en-US" sz="1600" b="0" dirty="0">
                <a:latin typeface="Bierstadt"/>
              </a:rPr>
              <a:t>Allowed me to feel equal throughout the assessment process.</a:t>
            </a:r>
            <a:br>
              <a:rPr lang="en-US" sz="1600" b="0" dirty="0">
                <a:latin typeface="Bierstadt"/>
              </a:rPr>
            </a:br>
            <a:r>
              <a:rPr lang="en-US" sz="1600" b="0" dirty="0">
                <a:latin typeface="Bierstadt"/>
              </a:rPr>
              <a:t>Not about gaining advantages over other people.</a:t>
            </a:r>
            <a:br>
              <a:rPr lang="en-US" sz="1600" b="0" dirty="0">
                <a:latin typeface="Bierstadt"/>
              </a:rPr>
            </a:br>
            <a:r>
              <a:rPr lang="en-US" sz="1600" b="0" dirty="0">
                <a:latin typeface="Bierstadt"/>
              </a:rPr>
              <a:t>More about making things fairer – for both myself and everyone else.</a:t>
            </a:r>
            <a:br>
              <a:rPr lang="en-US" sz="1600" b="0" dirty="0">
                <a:latin typeface="Bierstadt"/>
              </a:rPr>
            </a:br>
            <a:endParaRPr lang="en-US" sz="1600" b="0" dirty="0">
              <a:latin typeface="Bierstadt"/>
            </a:endParaRPr>
          </a:p>
          <a:p>
            <a:endParaRPr lang="en-GB" sz="1600" b="0" dirty="0"/>
          </a:p>
          <a:p>
            <a:endParaRPr lang="en-GB" sz="1600" b="0" dirty="0">
              <a:latin typeface="Bierstadt"/>
            </a:endParaRPr>
          </a:p>
          <a:p>
            <a:endParaRPr lang="en-GB" sz="4900" dirty="0"/>
          </a:p>
        </p:txBody>
      </p:sp>
    </p:spTree>
    <p:extLst>
      <p:ext uri="{BB962C8B-B14F-4D97-AF65-F5344CB8AC3E}">
        <p14:creationId xmlns:p14="http://schemas.microsoft.com/office/powerpoint/2010/main" val="253394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4F14FC8B-BE35-CDB8-84FF-D8FC221850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95040-86A3-0DAD-76C0-76F2A8BD29C9}"/>
              </a:ext>
            </a:extLst>
          </p:cNvPr>
          <p:cNvSpPr>
            <a:spLocks noGrp="1"/>
          </p:cNvSpPr>
          <p:nvPr>
            <p:ph type="title"/>
          </p:nvPr>
        </p:nvSpPr>
        <p:spPr>
          <a:xfrm>
            <a:off x="517870" y="978408"/>
            <a:ext cx="10495550" cy="4870457"/>
          </a:xfrm>
        </p:spPr>
        <p:txBody>
          <a:bodyPr vert="horz" lIns="91440" tIns="45720" rIns="91440" bIns="45720" rtlCol="0" anchor="ctr">
            <a:normAutofit/>
          </a:bodyPr>
          <a:lstStyle/>
          <a:p>
            <a:r>
              <a:rPr lang="en-GB" dirty="0"/>
              <a:t>Thank You for listening!</a:t>
            </a:r>
            <a:br>
              <a:rPr lang="en-GB" dirty="0"/>
            </a:br>
            <a:br>
              <a:rPr lang="en-GB" sz="4000" dirty="0"/>
            </a:br>
            <a:r>
              <a:rPr lang="en-GB" sz="4000" dirty="0"/>
              <a:t>Any Questions?</a:t>
            </a:r>
            <a:br>
              <a:rPr lang="en-US" sz="1600" b="0" dirty="0">
                <a:latin typeface="Bierstadt"/>
              </a:rPr>
            </a:br>
            <a:endParaRPr lang="en-US" sz="1600" b="0">
              <a:latin typeface="Bierstadt"/>
            </a:endParaRPr>
          </a:p>
          <a:p>
            <a:endParaRPr lang="en-GB" sz="1600" b="0" dirty="0"/>
          </a:p>
          <a:p>
            <a:endParaRPr lang="en-GB" sz="1600" b="0" dirty="0">
              <a:latin typeface="Bierstadt"/>
            </a:endParaRPr>
          </a:p>
          <a:p>
            <a:endParaRPr lang="en-GB" sz="4900" dirty="0"/>
          </a:p>
        </p:txBody>
      </p:sp>
    </p:spTree>
    <p:extLst>
      <p:ext uri="{BB962C8B-B14F-4D97-AF65-F5344CB8AC3E}">
        <p14:creationId xmlns:p14="http://schemas.microsoft.com/office/powerpoint/2010/main" val="1984833729"/>
      </p:ext>
    </p:extLst>
  </p:cSld>
  <p:clrMapOvr>
    <a:masterClrMapping/>
  </p:clrMapOvr>
</p:sld>
</file>

<file path=ppt/theme/theme1.xml><?xml version="1.0" encoding="utf-8"?>
<a:theme xmlns:a="http://schemas.openxmlformats.org/drawingml/2006/main" name="GestaltVTI">
  <a:themeElements>
    <a:clrScheme name="Custom 86">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1313df-44e8-4134-b004-2d4e137f183d" xsi:nil="true"/>
    <lcf76f155ced4ddcb4097134ff3c332f xmlns="4ff764d5-a6f1-4bd1-a10a-6ffac6ebab5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B863C282A2DF143BD97723D856F7ABB" ma:contentTypeVersion="18" ma:contentTypeDescription="Create a new document." ma:contentTypeScope="" ma:versionID="017177ad799671868335dfd1b25e1ccc">
  <xsd:schema xmlns:xsd="http://www.w3.org/2001/XMLSchema" xmlns:xs="http://www.w3.org/2001/XMLSchema" xmlns:p="http://schemas.microsoft.com/office/2006/metadata/properties" xmlns:ns2="4ff764d5-a6f1-4bd1-a10a-6ffac6ebab56" xmlns:ns3="f41313df-44e8-4134-b004-2d4e137f183d" targetNamespace="http://schemas.microsoft.com/office/2006/metadata/properties" ma:root="true" ma:fieldsID="de9591449008d94a90a193d0f51b9afa" ns2:_="" ns3:_="">
    <xsd:import namespace="4ff764d5-a6f1-4bd1-a10a-6ffac6ebab56"/>
    <xsd:import namespace="f41313df-44e8-4134-b004-2d4e137f183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764d5-a6f1-4bd1-a10a-6ffac6ebab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2edd95a-f8c2-4715-9b78-af595b67b1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1313df-44e8-4134-b004-2d4e137f183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cd5f048-eb67-4b7b-ad35-7ecb7686e253}" ma:internalName="TaxCatchAll" ma:showField="CatchAllData" ma:web="f41313df-44e8-4134-b004-2d4e137f18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DCEAA-2559-44FE-8E9D-D57584EB81A7}">
  <ds:schemaRefs>
    <ds:schemaRef ds:uri="http://schemas.microsoft.com/office/2006/metadata/properties"/>
    <ds:schemaRef ds:uri="http://schemas.microsoft.com/office/infopath/2007/PartnerControls"/>
    <ds:schemaRef ds:uri="f41313df-44e8-4134-b004-2d4e137f183d"/>
    <ds:schemaRef ds:uri="4ff764d5-a6f1-4bd1-a10a-6ffac6ebab56"/>
  </ds:schemaRefs>
</ds:datastoreItem>
</file>

<file path=customXml/itemProps2.xml><?xml version="1.0" encoding="utf-8"?>
<ds:datastoreItem xmlns:ds="http://schemas.openxmlformats.org/officeDocument/2006/customXml" ds:itemID="{D406DBFF-2A5B-4E13-AE20-CAD4390286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764d5-a6f1-4bd1-a10a-6ffac6ebab56"/>
    <ds:schemaRef ds:uri="f41313df-44e8-4134-b004-2d4e137f18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F89E5D-0420-4FB1-8917-1BC32FE9C3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TotalTime>
  <Words>662</Words>
  <Application>Microsoft Office PowerPoint</Application>
  <PresentationFormat>Widescreen</PresentationFormat>
  <Paragraphs>50</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Bierstadt</vt:lpstr>
      <vt:lpstr>Calibri</vt:lpstr>
      <vt:lpstr>Neue Haas Grotesk Text Pro</vt:lpstr>
      <vt:lpstr>Symbol</vt:lpstr>
      <vt:lpstr>GestaltVTI</vt:lpstr>
      <vt:lpstr>Accessible recruitment?   A UWE Library experience told by recruiter and candidate  </vt:lpstr>
      <vt:lpstr>Background  Recruiting a Subject Support Librarian to support the College of Business and Law.   As Line Manager and Recruitment Lead I could influence the approach.   As a member of the Neurodivergent Staff network at UWE I had heard about people's challenges as candidates.     </vt:lpstr>
      <vt:lpstr>Challenges     Difficult to manage any last-minute changes, Consistency v flexibility.   Some colleagues not convinced by the approach. Concern answers would be too long or ‘over prepared’.  Concern we are not testing 'thinking on your feet'        </vt:lpstr>
      <vt:lpstr>Candidate's Thoughts (the assessment process)  Pre-Assessment – Candidate Pack Benefits: Timetable provided clarity and structure for the day, having breaks and timeslots makes everything easier to manage.  Pre-Assessment – Campus Directions Benefits: Instructions were clear, video/pictures helped visualise locations, reduced stress/anxiety.  The Interview – Questions in Advance Benefits: More time to process information and provide clear, detailed answers, felt less rushed, reduced stress/anxiety, better motivation levels.  The Teaching Exercise – Topic in Advance Benefits: More time to process information, prepare materials (e.g. session plan, slides) thoroughly and practice.  Meeting Library Team Benefits: Awareness of who to report to on the day and who will be part of the assessment, keeps things consistent, less unexpected changes.  Meeting Fellow Candidates Benefits: Made the day less intimidating and more personable, felt more equal having everyone meeting at the beginning.    </vt:lpstr>
      <vt:lpstr>Candidate's Thoughts (post-assessment)   Three key perspectives.  Professional Allowed me to feel confident and assured on the day. Allowed the panel and facilitators to get to know me better.  Wellbeing Allowed me to focus on the tasks in hand, without distraction.  Massively reduced my anxiety and stress levels.  Equality Allowed me to feel equal throughout the assessment process. Not about gaining advantages over other people. More about making things fairer – for both myself and everyone else.    </vt:lpstr>
      <vt:lpstr>Thank You for listening!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Maria King</cp:lastModifiedBy>
  <cp:revision>1035</cp:revision>
  <dcterms:created xsi:type="dcterms:W3CDTF">2025-02-24T13:03:30Z</dcterms:created>
  <dcterms:modified xsi:type="dcterms:W3CDTF">2025-03-21T08:52:40Z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0x0101004B863C282A2DF143BD97723D856F7ABB</vt:lpwstr>
  </property>
  <property fmtid="{D5CDD505-2E9C-101B-9397-08002B2CF9AE}" pid="3" name="MediaServiceImageTags">
    <vt:lpwstr/>
  </property>
</Properties>
</file>