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notesMasterIdLst>
    <p:notesMasterId r:id="rId27"/>
  </p:notesMasterIdLst>
  <p:sldIdLst>
    <p:sldId id="256" r:id="rId2"/>
    <p:sldId id="277" r:id="rId3"/>
    <p:sldId id="282" r:id="rId4"/>
    <p:sldId id="257" r:id="rId5"/>
    <p:sldId id="260" r:id="rId6"/>
    <p:sldId id="278" r:id="rId7"/>
    <p:sldId id="261" r:id="rId8"/>
    <p:sldId id="262" r:id="rId9"/>
    <p:sldId id="281" r:id="rId10"/>
    <p:sldId id="263" r:id="rId11"/>
    <p:sldId id="264" r:id="rId12"/>
    <p:sldId id="280" r:id="rId13"/>
    <p:sldId id="265" r:id="rId14"/>
    <p:sldId id="266" r:id="rId15"/>
    <p:sldId id="267" r:id="rId16"/>
    <p:sldId id="268" r:id="rId17"/>
    <p:sldId id="269" r:id="rId18"/>
    <p:sldId id="270" r:id="rId19"/>
    <p:sldId id="271" r:id="rId20"/>
    <p:sldId id="272" r:id="rId21"/>
    <p:sldId id="273" r:id="rId22"/>
    <p:sldId id="274" r:id="rId23"/>
    <p:sldId id="279" r:id="rId24"/>
    <p:sldId id="275" r:id="rId25"/>
    <p:sldId id="2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B3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C676B6-971F-F92F-86EE-76F8A2516DF3}" v="11" dt="2025-01-15T15:55:11.086"/>
    <p1510:client id="{FAE0B7E5-EE2C-EA51-87E8-6EE2F8F4B63E}" v="23" dt="2025-01-15T12:19:05.6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8C24E0-6EE3-4205-A56E-6F4C3FD5B502}" type="datetimeFigureOut">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C832F2-6686-4C2E-BC0E-570FC5E3B6C2}" type="slidenum">
              <a:t>‹#›</a:t>
            </a:fld>
            <a:endParaRPr lang="en-US"/>
          </a:p>
        </p:txBody>
      </p:sp>
    </p:spTree>
    <p:extLst>
      <p:ext uri="{BB962C8B-B14F-4D97-AF65-F5344CB8AC3E}">
        <p14:creationId xmlns:p14="http://schemas.microsoft.com/office/powerpoint/2010/main" val="2471614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Explicit vs tacit knowledge </a:t>
            </a:r>
          </a:p>
        </p:txBody>
      </p:sp>
      <p:sp>
        <p:nvSpPr>
          <p:cNvPr id="4" name="Slide Number Placeholder 3"/>
          <p:cNvSpPr>
            <a:spLocks noGrp="1"/>
          </p:cNvSpPr>
          <p:nvPr>
            <p:ph type="sldNum" sz="quarter" idx="5"/>
          </p:nvPr>
        </p:nvSpPr>
        <p:spPr/>
        <p:txBody>
          <a:bodyPr/>
          <a:lstStyle/>
          <a:p>
            <a:fld id="{8EC832F2-6686-4C2E-BC0E-570FC5E3B6C2}" type="slidenum">
              <a:t>13</a:t>
            </a:fld>
            <a:endParaRPr lang="en-US"/>
          </a:p>
        </p:txBody>
      </p:sp>
    </p:spTree>
    <p:extLst>
      <p:ext uri="{BB962C8B-B14F-4D97-AF65-F5344CB8AC3E}">
        <p14:creationId xmlns:p14="http://schemas.microsoft.com/office/powerpoint/2010/main" val="1449041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1/15/2025</a:t>
            </a:fld>
            <a:endParaRPr lang="en-US"/>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744646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1/15/2025</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005657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1/15/2025</a:t>
            </a:fld>
            <a:endParaRPr lang="en-US"/>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978445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1/15/2025</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282652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1/15/2025</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12701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1/15/2025</a:t>
            </a:fld>
            <a:endParaRPr lang="en-US"/>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64948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1/15/2025</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835606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1/15/2025</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710291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1/15/2025</a:t>
            </a:fld>
            <a:endParaRPr lang="en-US"/>
          </a:p>
        </p:txBody>
      </p:sp>
      <p:sp>
        <p:nvSpPr>
          <p:cNvPr id="6" name="Footer Placeholder 5"/>
          <p:cNvSpPr>
            <a:spLocks noGrp="1"/>
          </p:cNvSpPr>
          <p:nvPr>
            <p:ph type="ftr" sz="quarter" idx="11"/>
          </p:nvPr>
        </p:nvSpPr>
        <p:spPr>
          <a:xfrm>
            <a:off x="1097279" y="6446838"/>
            <a:ext cx="6818262" cy="365125"/>
          </a:xfrm>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501946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1/15/2025</a:t>
            </a:fld>
            <a:endParaRPr lang="en-US"/>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387173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1/15/2025</a:t>
            </a:fld>
            <a:endParaRPr lang="en-US"/>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77058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1/15/2025</a:t>
            </a:fld>
            <a:endParaRPr lang="en-US"/>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378292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03" r:id="rId6"/>
    <p:sldLayoutId id="2147483799" r:id="rId7"/>
    <p:sldLayoutId id="2147483800" r:id="rId8"/>
    <p:sldLayoutId id="2147483801" r:id="rId9"/>
    <p:sldLayoutId id="2147483802" r:id="rId10"/>
    <p:sldLayoutId id="2147483804" r:id="rId11"/>
  </p:sldLayoutIdLst>
  <p:hf sldNum="0" hdr="0" ftr="0" dt="0"/>
  <p:txStyles>
    <p:titleStyle>
      <a:lvl1pPr algn="l" defTabSz="914400" rtl="0" eaLnBrk="1" latinLnBrk="0" hangingPunct="1">
        <a:lnSpc>
          <a:spcPct val="90000"/>
        </a:lnSpc>
        <a:spcBef>
          <a:spcPct val="0"/>
        </a:spcBef>
        <a:buNone/>
        <a:defRPr sz="44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2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2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2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2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inthelibrarywiththeleadpipe.org/2017/neurodiversity-in-the-library/" TargetMode="External"/><Relationship Id="rId2" Type="http://schemas.openxmlformats.org/officeDocument/2006/relationships/hyperlink" Target="https://jps.library.utoronto.ca/index.php/ijidi" TargetMode="External"/><Relationship Id="rId1" Type="http://schemas.openxmlformats.org/officeDocument/2006/relationships/slideLayout" Target="../slideLayouts/slideLayout7.xml"/><Relationship Id="rId4" Type="http://schemas.openxmlformats.org/officeDocument/2006/relationships/hyperlink" Target="https://www.inthelibrarywiththeleadpipe.org/2014/me-and-you-and-everything-weknow-information-behavior-in-library-workpla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289754" y="639097"/>
            <a:ext cx="6253317" cy="3686015"/>
          </a:xfrm>
        </p:spPr>
        <p:txBody>
          <a:bodyPr>
            <a:normAutofit/>
          </a:bodyPr>
          <a:lstStyle/>
          <a:p>
            <a:r>
              <a:rPr lang="en-GB" sz="3800">
                <a:latin typeface="Source Sans Pro"/>
                <a:ea typeface="Source Sans Pro"/>
              </a:rPr>
              <a:t>What does it mean to be information literate for an autistic person working in the academic library workplace?</a:t>
            </a:r>
            <a:endParaRPr lang="en-US" sz="3800">
              <a:latin typeface="Source Sans Pro"/>
              <a:ea typeface="Source Sans Pro"/>
            </a:endParaRPr>
          </a:p>
        </p:txBody>
      </p:sp>
      <p:sp>
        <p:nvSpPr>
          <p:cNvPr id="3" name="Subtitle 2"/>
          <p:cNvSpPr>
            <a:spLocks noGrp="1"/>
          </p:cNvSpPr>
          <p:nvPr>
            <p:ph type="subTitle" idx="1"/>
          </p:nvPr>
        </p:nvSpPr>
        <p:spPr>
          <a:xfrm>
            <a:off x="5289753" y="4672739"/>
            <a:ext cx="6269347" cy="1021498"/>
          </a:xfrm>
        </p:spPr>
        <p:txBody>
          <a:bodyPr vert="horz" lIns="91440" tIns="45720" rIns="91440" bIns="45720" rtlCol="0" anchor="t">
            <a:normAutofit/>
          </a:bodyPr>
          <a:lstStyle/>
          <a:p>
            <a:r>
              <a:rPr lang="en-US">
                <a:solidFill>
                  <a:schemeClr val="tx1">
                    <a:lumMod val="85000"/>
                    <a:lumOff val="15000"/>
                  </a:schemeClr>
                </a:solidFill>
                <a:latin typeface="Source Sans Pro"/>
                <a:ea typeface="Source Sans Pro"/>
              </a:rPr>
              <a:t>Amelia Haire</a:t>
            </a:r>
          </a:p>
        </p:txBody>
      </p:sp>
      <p:cxnSp>
        <p:nvCxnSpPr>
          <p:cNvPr id="70" name="Straight Connector 69">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9" name="Picture 8" descr="logo head turned sideways with stylised books overlaid and the letters NLISN">
            <a:extLst>
              <a:ext uri="{FF2B5EF4-FFF2-40B4-BE49-F238E27FC236}">
                <a16:creationId xmlns:a16="http://schemas.microsoft.com/office/drawing/2014/main" id="{ADE2EE90-3081-8F97-A334-82C9367AF159}"/>
              </a:ext>
            </a:extLst>
          </p:cNvPr>
          <p:cNvPicPr>
            <a:picLocks noChangeAspect="1"/>
          </p:cNvPicPr>
          <p:nvPr/>
        </p:nvPicPr>
        <p:blipFill>
          <a:blip r:embed="rId2"/>
          <a:stretch>
            <a:fillRect/>
          </a:stretch>
        </p:blipFill>
        <p:spPr>
          <a:xfrm>
            <a:off x="95693" y="742507"/>
            <a:ext cx="4876800" cy="487680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2446E-3E84-4987-AFCD-6B4A7DDED3BC}"/>
              </a:ext>
            </a:extLst>
          </p:cNvPr>
          <p:cNvSpPr>
            <a:spLocks noGrp="1"/>
          </p:cNvSpPr>
          <p:nvPr>
            <p:ph type="title"/>
          </p:nvPr>
        </p:nvSpPr>
        <p:spPr/>
        <p:txBody>
          <a:bodyPr/>
          <a:lstStyle/>
          <a:p>
            <a:r>
              <a:rPr lang="en-US">
                <a:latin typeface="Source Sans Pro"/>
                <a:ea typeface="Source Sans Pro"/>
              </a:rPr>
              <a:t>Contents</a:t>
            </a:r>
          </a:p>
        </p:txBody>
      </p:sp>
      <p:sp>
        <p:nvSpPr>
          <p:cNvPr id="3" name="Content Placeholder 2">
            <a:extLst>
              <a:ext uri="{FF2B5EF4-FFF2-40B4-BE49-F238E27FC236}">
                <a16:creationId xmlns:a16="http://schemas.microsoft.com/office/drawing/2014/main" id="{2641656D-47E3-84AD-96A0-DCFB758FA7B3}"/>
              </a:ext>
            </a:extLst>
          </p:cNvPr>
          <p:cNvSpPr>
            <a:spLocks noGrp="1"/>
          </p:cNvSpPr>
          <p:nvPr>
            <p:ph idx="1"/>
          </p:nvPr>
        </p:nvSpPr>
        <p:spPr/>
        <p:txBody>
          <a:bodyPr vert="horz" lIns="0" tIns="45720" rIns="0" bIns="45720" rtlCol="0" anchor="t">
            <a:normAutofit/>
          </a:bodyPr>
          <a:lstStyle/>
          <a:p>
            <a:pPr marL="0" indent="0">
              <a:buNone/>
            </a:pPr>
            <a:r>
              <a:rPr lang="en-US">
                <a:latin typeface="Source Sans Pro"/>
                <a:ea typeface="Source Sans Pro"/>
              </a:rPr>
              <a:t>1.The </a:t>
            </a:r>
            <a:r>
              <a:rPr lang="en-US" b="1" dirty="0">
                <a:latin typeface="Source Sans Pro"/>
                <a:ea typeface="Source Sans Pro"/>
              </a:rPr>
              <a:t>Why</a:t>
            </a:r>
            <a:endParaRPr lang="en-US" dirty="0">
              <a:latin typeface="Source Sans Pro"/>
              <a:ea typeface="Source Sans Pro"/>
            </a:endParaRPr>
          </a:p>
          <a:p>
            <a:pPr marL="0" indent="0">
              <a:buNone/>
            </a:pPr>
            <a:r>
              <a:rPr lang="en-US" dirty="0">
                <a:latin typeface="Source Sans Pro"/>
                <a:ea typeface="Source Sans Pro"/>
              </a:rPr>
              <a:t>2.</a:t>
            </a:r>
            <a:r>
              <a:rPr lang="en-US" b="1" dirty="0">
                <a:latin typeface="Source Sans Pro"/>
                <a:ea typeface="Source Sans Pro"/>
              </a:rPr>
              <a:t>What</a:t>
            </a:r>
            <a:r>
              <a:rPr lang="en-US" dirty="0">
                <a:latin typeface="Source Sans Pro"/>
                <a:ea typeface="Source Sans Pro"/>
              </a:rPr>
              <a:t> does it mean to be information literate, and how does that apply for an autistic person in the workplace?</a:t>
            </a:r>
            <a:endParaRPr lang="en-US" dirty="0"/>
          </a:p>
          <a:p>
            <a:pPr marL="0" indent="0">
              <a:buNone/>
            </a:pPr>
            <a:r>
              <a:rPr lang="en-US" dirty="0">
                <a:latin typeface="Source Sans Pro"/>
                <a:ea typeface="Source Sans Pro"/>
              </a:rPr>
              <a:t>3.The </a:t>
            </a:r>
            <a:r>
              <a:rPr lang="en-US" b="1" dirty="0">
                <a:latin typeface="Source Sans Pro"/>
                <a:ea typeface="Source Sans Pro"/>
              </a:rPr>
              <a:t>How</a:t>
            </a:r>
            <a:r>
              <a:rPr lang="en-US" dirty="0">
                <a:latin typeface="Source Sans Pro"/>
                <a:ea typeface="Source Sans Pro"/>
              </a:rPr>
              <a:t> (Methods)</a:t>
            </a:r>
          </a:p>
          <a:p>
            <a:pPr marL="0" indent="0">
              <a:buNone/>
            </a:pPr>
            <a:r>
              <a:rPr lang="en-US" dirty="0">
                <a:latin typeface="Source Sans Pro"/>
                <a:ea typeface="Source Sans Pro"/>
              </a:rPr>
              <a:t>4.Findings</a:t>
            </a:r>
          </a:p>
          <a:p>
            <a:pPr marL="0" indent="0">
              <a:buNone/>
            </a:pPr>
            <a:r>
              <a:rPr lang="en-US" dirty="0">
                <a:latin typeface="Source Sans Pro"/>
                <a:ea typeface="Source Sans Pro"/>
              </a:rPr>
              <a:t> </a:t>
            </a:r>
            <a:r>
              <a:rPr lang="en-US" sz="1800" dirty="0">
                <a:latin typeface="Source Sans Pro"/>
                <a:ea typeface="Source Sans Pro"/>
              </a:rPr>
              <a:t> Epistemic </a:t>
            </a:r>
          </a:p>
          <a:p>
            <a:pPr marL="0" indent="0">
              <a:buNone/>
            </a:pPr>
            <a:r>
              <a:rPr lang="en-US" sz="1800" dirty="0">
                <a:latin typeface="Source Sans Pro"/>
                <a:ea typeface="Source Sans Pro"/>
              </a:rPr>
              <a:t>  Social </a:t>
            </a:r>
          </a:p>
          <a:p>
            <a:pPr marL="0" indent="0">
              <a:buNone/>
            </a:pPr>
            <a:r>
              <a:rPr lang="en-US" sz="1800" dirty="0">
                <a:latin typeface="Source Sans Pro"/>
                <a:ea typeface="Source Sans Pro"/>
              </a:rPr>
              <a:t>  Physical </a:t>
            </a:r>
          </a:p>
          <a:p>
            <a:pPr marL="0" indent="0">
              <a:buNone/>
            </a:pPr>
            <a:r>
              <a:rPr lang="en-US" dirty="0">
                <a:latin typeface="Source Sans Pro"/>
                <a:ea typeface="Source Sans Pro"/>
              </a:rPr>
              <a:t>5. Implications/Further Research</a:t>
            </a:r>
          </a:p>
          <a:p>
            <a:pPr marL="0" indent="0">
              <a:buNone/>
            </a:pPr>
            <a:r>
              <a:rPr lang="en-US" dirty="0">
                <a:latin typeface="Source Sans Pro"/>
                <a:ea typeface="Source Sans Pro"/>
              </a:rPr>
              <a:t>6. Questions</a:t>
            </a:r>
          </a:p>
        </p:txBody>
      </p:sp>
      <p:sp>
        <p:nvSpPr>
          <p:cNvPr id="4" name="Text Placeholder 3">
            <a:extLst>
              <a:ext uri="{FF2B5EF4-FFF2-40B4-BE49-F238E27FC236}">
                <a16:creationId xmlns:a16="http://schemas.microsoft.com/office/drawing/2014/main" id="{0467F207-4819-10C2-3507-C831C952E241}"/>
              </a:ext>
            </a:extLst>
          </p:cNvPr>
          <p:cNvSpPr>
            <a:spLocks noGrp="1"/>
          </p:cNvSpPr>
          <p:nvPr>
            <p:ph type="body" sz="half" idx="2"/>
          </p:nvPr>
        </p:nvSpPr>
        <p:spPr/>
        <p:txBody>
          <a:bodyPr/>
          <a:lstStyle/>
          <a:p>
            <a:endParaRPr lang="en-US">
              <a:latin typeface="Source Sans Pro"/>
              <a:ea typeface="Source Sans Pro"/>
            </a:endParaRPr>
          </a:p>
        </p:txBody>
      </p:sp>
    </p:spTree>
    <p:extLst>
      <p:ext uri="{BB962C8B-B14F-4D97-AF65-F5344CB8AC3E}">
        <p14:creationId xmlns:p14="http://schemas.microsoft.com/office/powerpoint/2010/main" val="3768818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58ECD7-F123-A172-1F50-57E7D3008275}"/>
              </a:ext>
            </a:extLst>
          </p:cNvPr>
          <p:cNvSpPr txBox="1"/>
          <p:nvPr/>
        </p:nvSpPr>
        <p:spPr>
          <a:xfrm>
            <a:off x="4666226" y="2703871"/>
            <a:ext cx="2867741"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800" dirty="0">
                <a:latin typeface="Source Sans Pro"/>
                <a:ea typeface="Source Sans Pro"/>
              </a:rPr>
              <a:t>Why?</a:t>
            </a:r>
          </a:p>
        </p:txBody>
      </p:sp>
    </p:spTree>
    <p:extLst>
      <p:ext uri="{BB962C8B-B14F-4D97-AF65-F5344CB8AC3E}">
        <p14:creationId xmlns:p14="http://schemas.microsoft.com/office/powerpoint/2010/main" val="2816998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AB260A-C06F-CB80-A58A-06D5F9A9B766}"/>
              </a:ext>
            </a:extLst>
          </p:cNvPr>
          <p:cNvSpPr>
            <a:spLocks noGrp="1"/>
          </p:cNvSpPr>
          <p:nvPr>
            <p:ph idx="1"/>
          </p:nvPr>
        </p:nvSpPr>
        <p:spPr>
          <a:xfrm>
            <a:off x="1097280" y="2461322"/>
            <a:ext cx="10058400" cy="3407770"/>
          </a:xfrm>
        </p:spPr>
        <p:txBody>
          <a:bodyPr vert="horz" lIns="0" tIns="45720" rIns="0" bIns="45720" rtlCol="0" anchor="t">
            <a:normAutofit/>
          </a:bodyPr>
          <a:lstStyle/>
          <a:p>
            <a:pPr>
              <a:lnSpc>
                <a:spcPct val="100000"/>
              </a:lnSpc>
              <a:spcBef>
                <a:spcPct val="0"/>
              </a:spcBef>
              <a:spcAft>
                <a:spcPct val="0"/>
              </a:spcAft>
            </a:pPr>
            <a:r>
              <a:rPr lang="en-US" sz="3200" dirty="0">
                <a:solidFill>
                  <a:srgbClr val="000000"/>
                </a:solidFill>
                <a:latin typeface="Aptos"/>
              </a:rPr>
              <a:t>“Information literate people will demonstrate an </a:t>
            </a:r>
          </a:p>
          <a:p>
            <a:pPr>
              <a:lnSpc>
                <a:spcPct val="100000"/>
              </a:lnSpc>
              <a:spcBef>
                <a:spcPct val="0"/>
              </a:spcBef>
              <a:spcAft>
                <a:spcPct val="0"/>
              </a:spcAft>
            </a:pPr>
            <a:r>
              <a:rPr lang="en-US" sz="3200" dirty="0">
                <a:solidFill>
                  <a:srgbClr val="000000"/>
                </a:solidFill>
                <a:latin typeface="Aptos"/>
              </a:rPr>
              <a:t>awareness of how they </a:t>
            </a:r>
            <a:r>
              <a:rPr lang="en-US" sz="3200" b="1" dirty="0">
                <a:solidFill>
                  <a:srgbClr val="000000"/>
                </a:solidFill>
                <a:latin typeface="Aptos"/>
              </a:rPr>
              <a:t>gather, use, manage, </a:t>
            </a:r>
            <a:r>
              <a:rPr lang="en-US" sz="3200" b="1" dirty="0" err="1">
                <a:solidFill>
                  <a:srgbClr val="000000"/>
                </a:solidFill>
                <a:latin typeface="Aptos"/>
              </a:rPr>
              <a:t>synthesise</a:t>
            </a:r>
            <a:r>
              <a:rPr lang="en-US" sz="3200" b="1" dirty="0">
                <a:solidFill>
                  <a:srgbClr val="000000"/>
                </a:solidFill>
                <a:latin typeface="Aptos"/>
              </a:rPr>
              <a:t> and create</a:t>
            </a:r>
            <a:r>
              <a:rPr lang="en-US" sz="3200" dirty="0">
                <a:solidFill>
                  <a:srgbClr val="000000"/>
                </a:solidFill>
                <a:latin typeface="Aptos"/>
              </a:rPr>
              <a:t> information and data in an ethical manner </a:t>
            </a:r>
            <a:r>
              <a:rPr lang="en-US" sz="3200" dirty="0">
                <a:solidFill>
                  <a:schemeClr val="tx1"/>
                </a:solidFill>
                <a:latin typeface="Source Sans Pro"/>
                <a:ea typeface="Source Sans Pro"/>
              </a:rPr>
              <a:t>and will have the information skills to do so respectively.”</a:t>
            </a:r>
            <a:endParaRPr lang="en-US" dirty="0">
              <a:solidFill>
                <a:schemeClr val="tx1"/>
              </a:solidFill>
              <a:latin typeface="Source Sans Pro"/>
              <a:ea typeface="Source Sans Pro"/>
            </a:endParaRPr>
          </a:p>
          <a:p>
            <a:pPr>
              <a:lnSpc>
                <a:spcPct val="150000"/>
              </a:lnSpc>
              <a:spcBef>
                <a:spcPct val="0"/>
              </a:spcBef>
              <a:spcAft>
                <a:spcPct val="0"/>
              </a:spcAft>
            </a:pPr>
            <a:r>
              <a:rPr lang="en-US" sz="2400" dirty="0">
                <a:solidFill>
                  <a:schemeClr val="tx1"/>
                </a:solidFill>
                <a:latin typeface="Source Sans Pro"/>
                <a:ea typeface="Source Sans Pro"/>
              </a:rPr>
              <a:t>-The Society of College, National and University Libraries (SCONUL)</a:t>
            </a:r>
          </a:p>
        </p:txBody>
      </p:sp>
      <p:sp>
        <p:nvSpPr>
          <p:cNvPr id="4" name="Title 2">
            <a:extLst>
              <a:ext uri="{FF2B5EF4-FFF2-40B4-BE49-F238E27FC236}">
                <a16:creationId xmlns:a16="http://schemas.microsoft.com/office/drawing/2014/main" id="{48DC37A3-700D-57CF-6710-8C908D78DC00}"/>
              </a:ext>
            </a:extLst>
          </p:cNvPr>
          <p:cNvSpPr>
            <a:spLocks noGrp="1"/>
          </p:cNvSpPr>
          <p:nvPr/>
        </p:nvSpPr>
        <p:spPr>
          <a:xfrm>
            <a:off x="204439" y="-2773"/>
            <a:ext cx="11835413" cy="2344562"/>
          </a:xfrm>
          <a:prstGeom prst="rect">
            <a:avLst/>
          </a:prstGeom>
          <a:solidFill>
            <a:srgbClr val="FFFFFF"/>
          </a:solidFill>
        </p:spPr>
        <p:txBody>
          <a:bodyPr vert="horz" lIns="360000" tIns="180000" rIns="91440" bIns="45720" rtlCol="0" anchor="ctr">
            <a:normAutofit/>
          </a:bodyPr>
          <a:lstStyle>
            <a:lvl1pPr algn="l" defTabSz="914400" rtl="0" eaLnBrk="1" latinLnBrk="0" hangingPunct="1">
              <a:lnSpc>
                <a:spcPct val="90000"/>
              </a:lnSpc>
              <a:spcBef>
                <a:spcPct val="0"/>
              </a:spcBef>
              <a:buNone/>
              <a:defRPr sz="4400" kern="1200" baseline="0">
                <a:solidFill>
                  <a:srgbClr val="000000"/>
                </a:solidFill>
                <a:latin typeface="+mj-lt"/>
                <a:ea typeface="+mj-ea"/>
                <a:cs typeface="+mj-cs"/>
              </a:defRPr>
            </a:lvl1pPr>
          </a:lstStyle>
          <a:p>
            <a:r>
              <a:rPr lang="en-US">
                <a:latin typeface="Source Sans Pro"/>
                <a:ea typeface="Source Sans Pro"/>
                <a:cs typeface="Arial"/>
              </a:rPr>
              <a:t>What does it mean to be information literate?</a:t>
            </a:r>
            <a:endParaRPr lang="en-US">
              <a:latin typeface="Source Sans Pro"/>
              <a:ea typeface="Source Sans Pro"/>
            </a:endParaRPr>
          </a:p>
        </p:txBody>
      </p:sp>
    </p:spTree>
    <p:extLst>
      <p:ext uri="{BB962C8B-B14F-4D97-AF65-F5344CB8AC3E}">
        <p14:creationId xmlns:p14="http://schemas.microsoft.com/office/powerpoint/2010/main" val="2430545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182A701-C272-8D2F-49E5-8196B07AE552}"/>
              </a:ext>
            </a:extLst>
          </p:cNvPr>
          <p:cNvSpPr txBox="1">
            <a:spLocks/>
          </p:cNvSpPr>
          <p:nvPr/>
        </p:nvSpPr>
        <p:spPr>
          <a:xfrm>
            <a:off x="1097280" y="286603"/>
            <a:ext cx="10058400" cy="1450757"/>
          </a:xfrm>
          <a:prstGeom prst="rect">
            <a:avLst/>
          </a:prstGeom>
        </p:spPr>
        <p:txBody>
          <a:bodyPr/>
          <a:lstStyle>
            <a:lvl1pPr algn="l" defTabSz="914400" rtl="0" eaLnBrk="1" latinLnBrk="0" hangingPunct="1">
              <a:lnSpc>
                <a:spcPct val="90000"/>
              </a:lnSpc>
              <a:spcBef>
                <a:spcPct val="0"/>
              </a:spcBef>
              <a:buNone/>
              <a:defRPr sz="4400" i="0" kern="1200" spc="-50" baseline="0">
                <a:solidFill>
                  <a:schemeClr val="tx1">
                    <a:lumMod val="75000"/>
                    <a:lumOff val="25000"/>
                  </a:schemeClr>
                </a:solidFill>
                <a:latin typeface="+mj-lt"/>
                <a:ea typeface="+mj-ea"/>
                <a:cs typeface="+mj-cs"/>
              </a:defRPr>
            </a:lvl1pPr>
          </a:lstStyle>
          <a:p>
            <a:r>
              <a:rPr lang="en-US">
                <a:latin typeface="Source Sans Pro"/>
                <a:ea typeface="Source Sans Pro"/>
              </a:rPr>
              <a:t>What about being information literate in the workplace?</a:t>
            </a:r>
          </a:p>
        </p:txBody>
      </p:sp>
      <p:pic>
        <p:nvPicPr>
          <p:cNvPr id="5" name="Picture 4" descr="A diagram of information landscape&#10;&#10;Description automatically generated">
            <a:extLst>
              <a:ext uri="{FF2B5EF4-FFF2-40B4-BE49-F238E27FC236}">
                <a16:creationId xmlns:a16="http://schemas.microsoft.com/office/drawing/2014/main" id="{947444CD-53A7-91A6-79DD-5B4790EA4617}"/>
              </a:ext>
            </a:extLst>
          </p:cNvPr>
          <p:cNvPicPr>
            <a:picLocks noChangeAspect="1"/>
          </p:cNvPicPr>
          <p:nvPr/>
        </p:nvPicPr>
        <p:blipFill>
          <a:blip r:embed="rId2"/>
          <a:stretch>
            <a:fillRect/>
          </a:stretch>
        </p:blipFill>
        <p:spPr>
          <a:xfrm>
            <a:off x="2880965" y="1794650"/>
            <a:ext cx="5928268" cy="4365238"/>
          </a:xfrm>
          <a:prstGeom prst="rect">
            <a:avLst/>
          </a:prstGeom>
        </p:spPr>
      </p:pic>
      <p:sp>
        <p:nvSpPr>
          <p:cNvPr id="7" name="TextBox 6">
            <a:extLst>
              <a:ext uri="{FF2B5EF4-FFF2-40B4-BE49-F238E27FC236}">
                <a16:creationId xmlns:a16="http://schemas.microsoft.com/office/drawing/2014/main" id="{6B8147BA-7634-EDDC-07E9-124EC22A00BD}"/>
              </a:ext>
            </a:extLst>
          </p:cNvPr>
          <p:cNvSpPr txBox="1"/>
          <p:nvPr/>
        </p:nvSpPr>
        <p:spPr>
          <a:xfrm>
            <a:off x="832560" y="3043814"/>
            <a:ext cx="1133230"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a:latin typeface="Source Sans Pro"/>
                <a:ea typeface="Source Sans Pro"/>
              </a:rPr>
              <a:t>SOCIAL</a:t>
            </a:r>
          </a:p>
        </p:txBody>
      </p:sp>
      <p:sp>
        <p:nvSpPr>
          <p:cNvPr id="9" name="TextBox 8">
            <a:extLst>
              <a:ext uri="{FF2B5EF4-FFF2-40B4-BE49-F238E27FC236}">
                <a16:creationId xmlns:a16="http://schemas.microsoft.com/office/drawing/2014/main" id="{8A6541B7-1360-BB09-2775-35450782B563}"/>
              </a:ext>
            </a:extLst>
          </p:cNvPr>
          <p:cNvSpPr txBox="1"/>
          <p:nvPr/>
        </p:nvSpPr>
        <p:spPr>
          <a:xfrm>
            <a:off x="9243315" y="3072568"/>
            <a:ext cx="1866475"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a:latin typeface="Source Sans Pro"/>
                <a:ea typeface="Source Sans Pro"/>
              </a:rPr>
              <a:t>PHYSICAL</a:t>
            </a:r>
          </a:p>
        </p:txBody>
      </p:sp>
      <p:sp>
        <p:nvSpPr>
          <p:cNvPr id="11" name="TextBox 9">
            <a:extLst>
              <a:ext uri="{FF2B5EF4-FFF2-40B4-BE49-F238E27FC236}">
                <a16:creationId xmlns:a16="http://schemas.microsoft.com/office/drawing/2014/main" id="{892925D7-2919-8B30-AD32-9F2355FD8C19}"/>
              </a:ext>
            </a:extLst>
          </p:cNvPr>
          <p:cNvSpPr txBox="1"/>
          <p:nvPr/>
        </p:nvSpPr>
        <p:spPr>
          <a:xfrm>
            <a:off x="841853" y="5186040"/>
            <a:ext cx="1552628"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a:latin typeface="Source Sans Pro"/>
                <a:ea typeface="Source Sans Pro"/>
              </a:rPr>
              <a:t>EPISTEMIC</a:t>
            </a:r>
          </a:p>
        </p:txBody>
      </p:sp>
      <p:sp>
        <p:nvSpPr>
          <p:cNvPr id="13" name="TextBox 12">
            <a:extLst>
              <a:ext uri="{FF2B5EF4-FFF2-40B4-BE49-F238E27FC236}">
                <a16:creationId xmlns:a16="http://schemas.microsoft.com/office/drawing/2014/main" id="{E6F3AB36-D656-0C15-7DDB-B05BC95253E3}"/>
              </a:ext>
            </a:extLst>
          </p:cNvPr>
          <p:cNvSpPr txBox="1"/>
          <p:nvPr/>
        </p:nvSpPr>
        <p:spPr>
          <a:xfrm>
            <a:off x="8768718" y="5787769"/>
            <a:ext cx="2344615"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Source Sans Pro"/>
                <a:ea typeface="Source Sans Pro"/>
                <a:cs typeface="Arial"/>
              </a:rPr>
              <a:t>(Lloyd, 2017, p. 98)</a:t>
            </a:r>
            <a:endParaRPr lang="en-US">
              <a:latin typeface="Source Sans Pro"/>
              <a:ea typeface="Source Sans Pro"/>
            </a:endParaRPr>
          </a:p>
        </p:txBody>
      </p:sp>
      <p:cxnSp>
        <p:nvCxnSpPr>
          <p:cNvPr id="15" name="Straight Arrow Connector 14">
            <a:extLst>
              <a:ext uri="{FF2B5EF4-FFF2-40B4-BE49-F238E27FC236}">
                <a16:creationId xmlns:a16="http://schemas.microsoft.com/office/drawing/2014/main" id="{7D56597F-CD2A-0939-2A25-F3B0D55C5DF7}"/>
              </a:ext>
            </a:extLst>
          </p:cNvPr>
          <p:cNvCxnSpPr/>
          <p:nvPr/>
        </p:nvCxnSpPr>
        <p:spPr>
          <a:xfrm>
            <a:off x="1840748" y="3295568"/>
            <a:ext cx="2652216" cy="26494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a16="http://schemas.microsoft.com/office/drawing/2014/main" id="{70DD44A1-3DD8-EE21-F9E1-0BD086681548}"/>
              </a:ext>
            </a:extLst>
          </p:cNvPr>
          <p:cNvCxnSpPr>
            <a:cxnSpLocks/>
          </p:cNvCxnSpPr>
          <p:nvPr/>
        </p:nvCxnSpPr>
        <p:spPr>
          <a:xfrm flipV="1">
            <a:off x="2119529" y="4703510"/>
            <a:ext cx="2930996" cy="65503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a:extLst>
              <a:ext uri="{FF2B5EF4-FFF2-40B4-BE49-F238E27FC236}">
                <a16:creationId xmlns:a16="http://schemas.microsoft.com/office/drawing/2014/main" id="{800902E3-5F33-0B56-827F-12C389C6D350}"/>
              </a:ext>
            </a:extLst>
          </p:cNvPr>
          <p:cNvCxnSpPr>
            <a:cxnSpLocks/>
          </p:cNvCxnSpPr>
          <p:nvPr/>
        </p:nvCxnSpPr>
        <p:spPr>
          <a:xfrm flipH="1">
            <a:off x="7169256" y="3323447"/>
            <a:ext cx="1919783" cy="41362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19132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79F412-EC5D-C5EF-982E-5B6385597E4D}"/>
              </a:ext>
            </a:extLst>
          </p:cNvPr>
          <p:cNvSpPr txBox="1"/>
          <p:nvPr/>
        </p:nvSpPr>
        <p:spPr>
          <a:xfrm>
            <a:off x="916407" y="1710448"/>
            <a:ext cx="10150317"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latin typeface="Source Sans Pro"/>
                <a:ea typeface="Source Sans Pro"/>
              </a:rPr>
              <a:t>[The] [p]</a:t>
            </a:r>
            <a:r>
              <a:rPr lang="en-US" sz="3200" err="1">
                <a:latin typeface="Source Sans Pro"/>
                <a:ea typeface="Source Sans Pro"/>
              </a:rPr>
              <a:t>rimary</a:t>
            </a:r>
            <a:r>
              <a:rPr lang="en-US" sz="3200">
                <a:latin typeface="Source Sans Pro"/>
                <a:ea typeface="Source Sans Pro"/>
              </a:rPr>
              <a:t> sources of information, which are required for effective practice and professional development […]</a:t>
            </a:r>
          </a:p>
          <a:p>
            <a:pPr algn="ctr"/>
            <a:r>
              <a:rPr lang="en-US" sz="3200" b="1">
                <a:latin typeface="Source Sans Pro"/>
                <a:ea typeface="Source Sans Pro"/>
              </a:rPr>
              <a:t>-textual sources</a:t>
            </a:r>
          </a:p>
          <a:p>
            <a:pPr algn="ctr"/>
            <a:r>
              <a:rPr lang="en-US" sz="3200" b="1">
                <a:latin typeface="Source Sans Pro"/>
                <a:ea typeface="Source Sans Pro"/>
              </a:rPr>
              <a:t>-social sources</a:t>
            </a:r>
          </a:p>
          <a:p>
            <a:pPr algn="ctr"/>
            <a:r>
              <a:rPr lang="en-US" sz="3200" b="1">
                <a:latin typeface="Source Sans Pro"/>
                <a:ea typeface="Source Sans Pro"/>
              </a:rPr>
              <a:t>-physical and sensory sources</a:t>
            </a:r>
            <a:r>
              <a:rPr lang="en-US" sz="3200">
                <a:latin typeface="Source Sans Pro"/>
                <a:ea typeface="Source Sans Pro"/>
              </a:rPr>
              <a:t> (Lloyd, 2005, p.85)</a:t>
            </a:r>
          </a:p>
        </p:txBody>
      </p:sp>
    </p:spTree>
    <p:extLst>
      <p:ext uri="{BB962C8B-B14F-4D97-AF65-F5344CB8AC3E}">
        <p14:creationId xmlns:p14="http://schemas.microsoft.com/office/powerpoint/2010/main" val="4153344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1EC73B0-2DD0-0964-0F00-0BCEF53D156D}"/>
              </a:ext>
            </a:extLst>
          </p:cNvPr>
          <p:cNvSpPr txBox="1">
            <a:spLocks/>
          </p:cNvSpPr>
          <p:nvPr/>
        </p:nvSpPr>
        <p:spPr>
          <a:xfrm>
            <a:off x="1097280" y="621139"/>
            <a:ext cx="10058400" cy="1450757"/>
          </a:xfrm>
          <a:prstGeom prst="rect">
            <a:avLst/>
          </a:prstGeom>
        </p:spPr>
        <p:txBody>
          <a:bodyPr lIns="91440" tIns="45720" rIns="91440" bIns="45720" anchor="t"/>
          <a:lstStyle>
            <a:lvl1pPr algn="l" defTabSz="914400" rtl="0" eaLnBrk="1" latinLnBrk="0" hangingPunct="1">
              <a:lnSpc>
                <a:spcPct val="90000"/>
              </a:lnSpc>
              <a:spcBef>
                <a:spcPct val="0"/>
              </a:spcBef>
              <a:buNone/>
              <a:defRPr sz="4400" i="0" kern="1200" spc="-50" baseline="0">
                <a:solidFill>
                  <a:schemeClr val="tx1">
                    <a:lumMod val="75000"/>
                    <a:lumOff val="25000"/>
                  </a:schemeClr>
                </a:solidFill>
                <a:latin typeface="+mj-lt"/>
                <a:ea typeface="+mj-ea"/>
                <a:cs typeface="+mj-cs"/>
              </a:defRPr>
            </a:lvl1pPr>
          </a:lstStyle>
          <a:p>
            <a:r>
              <a:rPr lang="en-US">
                <a:solidFill>
                  <a:schemeClr val="tx1"/>
                </a:solidFill>
                <a:latin typeface="Source Sans Pro"/>
                <a:ea typeface="Source Sans Pro"/>
              </a:rPr>
              <a:t>How would this be different for an autistic person?</a:t>
            </a:r>
          </a:p>
        </p:txBody>
      </p:sp>
      <p:sp>
        <p:nvSpPr>
          <p:cNvPr id="5" name="Content Placeholder 2">
            <a:extLst>
              <a:ext uri="{FF2B5EF4-FFF2-40B4-BE49-F238E27FC236}">
                <a16:creationId xmlns:a16="http://schemas.microsoft.com/office/drawing/2014/main" id="{FA4F333D-5888-F748-F0B5-B4FE4BA59385}"/>
              </a:ext>
            </a:extLst>
          </p:cNvPr>
          <p:cNvSpPr txBox="1">
            <a:spLocks/>
          </p:cNvSpPr>
          <p:nvPr/>
        </p:nvSpPr>
        <p:spPr>
          <a:xfrm>
            <a:off x="1097280" y="2702933"/>
            <a:ext cx="10058400" cy="3091818"/>
          </a:xfrm>
          <a:prstGeom prst="rect">
            <a:avLst/>
          </a:prstGeom>
        </p:spPr>
        <p:txBody>
          <a:bodyPr vert="horz" lIns="0" tIns="45720" rIns="0" bIns="45720" rtlCol="0" anchor="t">
            <a:normAutofit/>
          </a:bodyPr>
          <a:lst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2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2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2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2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0000"/>
              </a:lnSpc>
              <a:spcBef>
                <a:spcPts val="0"/>
              </a:spcBef>
              <a:spcAft>
                <a:spcPts val="0"/>
              </a:spcAft>
              <a:buFont typeface="Calibri" panose="020F0502020204030204" pitchFamily="34" charset="0"/>
              <a:buNone/>
            </a:pPr>
            <a:r>
              <a:rPr lang="en-US" sz="3200">
                <a:solidFill>
                  <a:schemeClr val="tx1"/>
                </a:solidFill>
                <a:latin typeface="Aptos"/>
              </a:rPr>
              <a:t>Key challenges for an autistic person: </a:t>
            </a:r>
            <a:endParaRPr lang="en-US" sz="3200">
              <a:solidFill>
                <a:schemeClr val="tx1"/>
              </a:solidFill>
            </a:endParaRPr>
          </a:p>
          <a:p>
            <a:pPr marL="0" indent="0">
              <a:lnSpc>
                <a:spcPct val="100000"/>
              </a:lnSpc>
              <a:spcBef>
                <a:spcPts val="0"/>
              </a:spcBef>
              <a:spcAft>
                <a:spcPts val="0"/>
              </a:spcAft>
              <a:buFont typeface="Calibri" panose="020F0502020204030204" pitchFamily="34" charset="0"/>
              <a:buNone/>
            </a:pPr>
            <a:r>
              <a:rPr lang="en-US" sz="3200">
                <a:solidFill>
                  <a:schemeClr val="tx1"/>
                </a:solidFill>
                <a:latin typeface="Aptos"/>
              </a:rPr>
              <a:t>-Communication (literal, facial expressions, small talk)</a:t>
            </a:r>
          </a:p>
          <a:p>
            <a:pPr marL="0" indent="0">
              <a:lnSpc>
                <a:spcPct val="100000"/>
              </a:lnSpc>
              <a:spcBef>
                <a:spcPts val="0"/>
              </a:spcBef>
              <a:spcAft>
                <a:spcPts val="0"/>
              </a:spcAft>
              <a:buFont typeface="Calibri" panose="020F0502020204030204" pitchFamily="34" charset="0"/>
              <a:buNone/>
            </a:pPr>
            <a:r>
              <a:rPr lang="en-US" sz="3200">
                <a:solidFill>
                  <a:schemeClr val="tx1"/>
                </a:solidFill>
                <a:latin typeface="Aptos"/>
              </a:rPr>
              <a:t>-Hypo- or Hyper-sensitive to physical surroundings</a:t>
            </a:r>
          </a:p>
          <a:p>
            <a:pPr marL="0" indent="0">
              <a:lnSpc>
                <a:spcPct val="100000"/>
              </a:lnSpc>
              <a:spcBef>
                <a:spcPts val="0"/>
              </a:spcBef>
              <a:spcAft>
                <a:spcPts val="0"/>
              </a:spcAft>
              <a:buNone/>
            </a:pPr>
            <a:r>
              <a:rPr lang="en-US" sz="3200">
                <a:solidFill>
                  <a:schemeClr val="tx1"/>
                </a:solidFill>
                <a:latin typeface="Aptos"/>
              </a:rPr>
              <a:t>-Processing</a:t>
            </a:r>
          </a:p>
          <a:p>
            <a:pPr>
              <a:buFont typeface="Arial"/>
              <a:buChar char="•"/>
            </a:pPr>
            <a:endParaRPr lang="en-US"/>
          </a:p>
        </p:txBody>
      </p:sp>
    </p:spTree>
    <p:extLst>
      <p:ext uri="{BB962C8B-B14F-4D97-AF65-F5344CB8AC3E}">
        <p14:creationId xmlns:p14="http://schemas.microsoft.com/office/powerpoint/2010/main" val="962311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5CF35-6BCD-55A3-92C8-9AB5F7C49B12}"/>
              </a:ext>
            </a:extLst>
          </p:cNvPr>
          <p:cNvSpPr>
            <a:spLocks noGrp="1"/>
          </p:cNvSpPr>
          <p:nvPr/>
        </p:nvSpPr>
        <p:spPr>
          <a:xfrm>
            <a:off x="244981" y="2403897"/>
            <a:ext cx="11705684" cy="1368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795" algn="ctr">
              <a:lnSpc>
                <a:spcPct val="100000"/>
              </a:lnSpc>
              <a:spcBef>
                <a:spcPts val="1000"/>
              </a:spcBef>
            </a:pPr>
            <a:r>
              <a:rPr lang="en-US" sz="4900" b="1">
                <a:latin typeface="Source Sans Pro"/>
                <a:ea typeface="Source Sans Pro"/>
                <a:cs typeface="Arial"/>
              </a:rPr>
              <a:t>“</a:t>
            </a:r>
            <a:r>
              <a:rPr lang="en-US" b="1">
                <a:latin typeface="Source Sans Pro"/>
                <a:ea typeface="Source Sans Pro"/>
              </a:rPr>
              <a:t>Why do you think there is so little literature about the neurodiversity of </a:t>
            </a:r>
            <a:endParaRPr lang="en-US" b="1">
              <a:latin typeface="Source Sans Pro"/>
              <a:ea typeface="Source Sans Pro"/>
              <a:cs typeface="Arial"/>
            </a:endParaRPr>
          </a:p>
          <a:p>
            <a:pPr marL="10795" algn="ctr">
              <a:lnSpc>
                <a:spcPct val="100000"/>
              </a:lnSpc>
              <a:spcBef>
                <a:spcPts val="1000"/>
              </a:spcBef>
            </a:pPr>
            <a:r>
              <a:rPr lang="en-US" b="1">
                <a:latin typeface="Source Sans Pro"/>
                <a:ea typeface="Source Sans Pro"/>
              </a:rPr>
              <a:t>librarians?” (E</a:t>
            </a:r>
            <a:r>
              <a:rPr lang="en-US" b="1">
                <a:latin typeface="Source Sans Pro"/>
                <a:ea typeface="Source Sans Pro"/>
                <a:cs typeface="Arial"/>
              </a:rPr>
              <a:t>ng, 2017).</a:t>
            </a:r>
          </a:p>
        </p:txBody>
      </p:sp>
    </p:spTree>
    <p:extLst>
      <p:ext uri="{BB962C8B-B14F-4D97-AF65-F5344CB8AC3E}">
        <p14:creationId xmlns:p14="http://schemas.microsoft.com/office/powerpoint/2010/main" val="3318658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69BD65-EC3A-C41D-7FFD-A0B0A2438288}"/>
              </a:ext>
            </a:extLst>
          </p:cNvPr>
          <p:cNvSpPr txBox="1"/>
          <p:nvPr/>
        </p:nvSpPr>
        <p:spPr>
          <a:xfrm>
            <a:off x="1914972" y="595050"/>
            <a:ext cx="8045881"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Source Sans Pro"/>
                <a:ea typeface="Source Sans Pro"/>
              </a:rPr>
              <a:t>Traditional resource practices that do little to encourage meaningful participation from autistic adults" (Anderson, 2021, p.1)</a:t>
            </a:r>
          </a:p>
          <a:p>
            <a:endParaRPr lang="en-US" sz="2400">
              <a:latin typeface="Source Sans Pro"/>
              <a:ea typeface="Source Sans Pro"/>
            </a:endParaRPr>
          </a:p>
          <a:p>
            <a:r>
              <a:rPr lang="en-US" sz="2400" dirty="0">
                <a:latin typeface="Source Sans Pro"/>
                <a:ea typeface="Source Sans Pro"/>
              </a:rPr>
              <a:t>"[There is a] continual societal focus on children with autism, although that is slowly changing" (Eng, 2017)</a:t>
            </a:r>
          </a:p>
          <a:p>
            <a:endParaRPr lang="en-US" sz="2400">
              <a:latin typeface="Source Sans Pro"/>
              <a:ea typeface="Source Sans Pro"/>
            </a:endParaRPr>
          </a:p>
          <a:p>
            <a:r>
              <a:rPr lang="en-US" sz="2400" dirty="0">
                <a:latin typeface="Source Sans Pro"/>
                <a:ea typeface="Source Sans Pro"/>
              </a:rPr>
              <a:t>"[T]he reported desires and wants of Autistics are rarely, if ever, considered, because it is misguidedly believed that everything one needs to know about Autistics can be inferred from their medical classification" (Lawrence, 2013, p.104)</a:t>
            </a:r>
          </a:p>
          <a:p>
            <a:endParaRPr lang="en-US" sz="2400">
              <a:latin typeface="Source Sans Pro"/>
              <a:ea typeface="Source Sans Pro"/>
            </a:endParaRPr>
          </a:p>
          <a:p>
            <a:r>
              <a:rPr lang="en-US" sz="2400" b="1" dirty="0">
                <a:latin typeface="Source Sans Pro"/>
                <a:ea typeface="Source Sans Pro"/>
              </a:rPr>
              <a:t>Resources on supporting patrons in the library, but not the workers. </a:t>
            </a:r>
          </a:p>
        </p:txBody>
      </p:sp>
    </p:spTree>
    <p:extLst>
      <p:ext uri="{BB962C8B-B14F-4D97-AF65-F5344CB8AC3E}">
        <p14:creationId xmlns:p14="http://schemas.microsoft.com/office/powerpoint/2010/main" val="2801686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EE09F-2175-D0FB-A4BE-FAC7DCED9019}"/>
              </a:ext>
            </a:extLst>
          </p:cNvPr>
          <p:cNvSpPr>
            <a:spLocks noGrp="1"/>
          </p:cNvSpPr>
          <p:nvPr/>
        </p:nvSpPr>
        <p:spPr>
          <a:xfrm>
            <a:off x="360000" y="639804"/>
            <a:ext cx="8999900" cy="136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Source Sans Pro"/>
                <a:ea typeface="Source Sans Pro"/>
                <a:cs typeface="Arial"/>
              </a:rPr>
              <a:t>Methods</a:t>
            </a:r>
            <a:endParaRPr lang="en-US">
              <a:latin typeface="Source Sans Pro"/>
              <a:ea typeface="Source Sans Pro"/>
            </a:endParaRPr>
          </a:p>
        </p:txBody>
      </p:sp>
      <p:sp>
        <p:nvSpPr>
          <p:cNvPr id="3" name="Text Placeholder 2">
            <a:extLst>
              <a:ext uri="{FF2B5EF4-FFF2-40B4-BE49-F238E27FC236}">
                <a16:creationId xmlns:a16="http://schemas.microsoft.com/office/drawing/2014/main" id="{819C55AC-1B9F-6CF9-8B14-4529CAACA5E2}"/>
              </a:ext>
            </a:extLst>
          </p:cNvPr>
          <p:cNvSpPr>
            <a:spLocks noGrp="1"/>
          </p:cNvSpPr>
          <p:nvPr/>
        </p:nvSpPr>
        <p:spPr>
          <a:xfrm>
            <a:off x="360000" y="2009434"/>
            <a:ext cx="5399088" cy="3600000"/>
          </a:xfrm>
          <a:prstGeom prst="rect">
            <a:avLst/>
          </a:prstGeom>
        </p:spPr>
        <p:txBody>
          <a:bodyPr vert="horz" lIns="91440" tIns="45720" rIns="91440" bIns="45720" rtlCol="0">
            <a:normAutofit/>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Calibri" panose="020B0604020202020204" pitchFamily="34" charset="0"/>
              <a:buChar char="-"/>
            </a:pPr>
            <a:r>
              <a:rPr lang="en-US" b="1">
                <a:latin typeface="Source Sans Pro"/>
                <a:ea typeface="Source Sans Pro"/>
                <a:cs typeface="Arial"/>
              </a:rPr>
              <a:t>Survey</a:t>
            </a:r>
            <a:endParaRPr lang="en-US" b="1">
              <a:latin typeface="Source Sans Pro"/>
              <a:ea typeface="Source Sans Pro"/>
            </a:endParaRPr>
          </a:p>
          <a:p>
            <a:pPr>
              <a:buFont typeface="Calibri" panose="020B0604020202020204" pitchFamily="34" charset="0"/>
              <a:buChar char="-"/>
            </a:pPr>
            <a:r>
              <a:rPr lang="en-US">
                <a:latin typeface="Source Sans Pro"/>
                <a:ea typeface="Source Sans Pro"/>
                <a:cs typeface="Arial"/>
              </a:rPr>
              <a:t>Sent out to the NLISN network.</a:t>
            </a:r>
          </a:p>
          <a:p>
            <a:pPr>
              <a:buFont typeface="Calibri" panose="020B0604020202020204" pitchFamily="34" charset="0"/>
              <a:buChar char="-"/>
            </a:pPr>
            <a:r>
              <a:rPr lang="en-US">
                <a:latin typeface="Source Sans Pro"/>
                <a:ea typeface="Source Sans Pro"/>
                <a:cs typeface="Arial"/>
              </a:rPr>
              <a:t>43 responses. </a:t>
            </a:r>
          </a:p>
          <a:p>
            <a:pPr>
              <a:buFont typeface="Calibri" panose="020B0604020202020204" pitchFamily="34" charset="0"/>
              <a:buChar char="-"/>
            </a:pPr>
            <a:r>
              <a:rPr lang="en-US">
                <a:latin typeface="Source Sans Pro"/>
                <a:ea typeface="Source Sans Pro"/>
                <a:cs typeface="Arial"/>
              </a:rPr>
              <a:t>Questions format ranged from drop-down (Completely agree- Completely Disagree) to free text. </a:t>
            </a:r>
          </a:p>
          <a:p>
            <a:pPr>
              <a:buFont typeface="Calibri" panose="020B0604020202020204" pitchFamily="34" charset="0"/>
              <a:buChar char="-"/>
            </a:pPr>
            <a:r>
              <a:rPr lang="en-US">
                <a:latin typeface="Source Sans Pro"/>
                <a:ea typeface="Source Sans Pro"/>
                <a:cs typeface="Arial"/>
              </a:rPr>
              <a:t>Different Sections for each modality, and another for the onboarding process.</a:t>
            </a:r>
          </a:p>
        </p:txBody>
      </p:sp>
      <p:sp>
        <p:nvSpPr>
          <p:cNvPr id="4" name="Text Placeholder 3">
            <a:extLst>
              <a:ext uri="{FF2B5EF4-FFF2-40B4-BE49-F238E27FC236}">
                <a16:creationId xmlns:a16="http://schemas.microsoft.com/office/drawing/2014/main" id="{93E4A362-768B-197C-6675-1F80D1F97B2D}"/>
              </a:ext>
            </a:extLst>
          </p:cNvPr>
          <p:cNvSpPr>
            <a:spLocks noGrp="1"/>
          </p:cNvSpPr>
          <p:nvPr/>
        </p:nvSpPr>
        <p:spPr>
          <a:xfrm>
            <a:off x="5954377" y="2009434"/>
            <a:ext cx="5399088" cy="3600000"/>
          </a:xfrm>
          <a:prstGeom prst="rect">
            <a:avLst/>
          </a:prstGeom>
        </p:spPr>
        <p:txBody>
          <a:bodyPr vert="horz" lIns="91440" tIns="45720" rIns="91440" bIns="45720" rtlCol="0">
            <a:normAutofit/>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Source Sans Pro"/>
                <a:ea typeface="Source Sans Pro"/>
                <a:cs typeface="Arial"/>
              </a:rPr>
              <a:t>Interviews</a:t>
            </a:r>
          </a:p>
          <a:p>
            <a:r>
              <a:rPr lang="en-US" dirty="0">
                <a:latin typeface="Source Sans Pro"/>
                <a:ea typeface="Source Sans Pro"/>
                <a:cs typeface="Arial"/>
              </a:rPr>
              <a:t>2 participants</a:t>
            </a:r>
          </a:p>
          <a:p>
            <a:r>
              <a:rPr lang="en-US" dirty="0">
                <a:latin typeface="Source Sans Pro"/>
                <a:ea typeface="Source Sans Pro"/>
                <a:cs typeface="Arial"/>
              </a:rPr>
              <a:t>"Guided Interview" approach</a:t>
            </a:r>
          </a:p>
          <a:p>
            <a:r>
              <a:rPr lang="en-US" dirty="0">
                <a:latin typeface="Source Sans Pro"/>
                <a:ea typeface="Source Sans Pro"/>
                <a:cs typeface="Arial"/>
              </a:rPr>
              <a:t>30-90minutes.</a:t>
            </a:r>
          </a:p>
        </p:txBody>
      </p:sp>
    </p:spTree>
    <p:extLst>
      <p:ext uri="{BB962C8B-B14F-4D97-AF65-F5344CB8AC3E}">
        <p14:creationId xmlns:p14="http://schemas.microsoft.com/office/powerpoint/2010/main" val="1249796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25757-AD06-8837-87A9-25987BA48704}"/>
              </a:ext>
            </a:extLst>
          </p:cNvPr>
          <p:cNvSpPr>
            <a:spLocks noGrp="1"/>
          </p:cNvSpPr>
          <p:nvPr/>
        </p:nvSpPr>
        <p:spPr>
          <a:xfrm>
            <a:off x="387878" y="481828"/>
            <a:ext cx="8999900" cy="136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Source Sans Pro"/>
                <a:ea typeface="Source Sans Pro"/>
                <a:cs typeface="Arial"/>
              </a:rPr>
              <a:t>Findings</a:t>
            </a:r>
            <a:endParaRPr lang="en-US">
              <a:latin typeface="Source Sans Pro"/>
              <a:ea typeface="Source Sans Pro"/>
            </a:endParaRPr>
          </a:p>
        </p:txBody>
      </p:sp>
      <p:sp>
        <p:nvSpPr>
          <p:cNvPr id="3" name="Text Placeholder 2">
            <a:extLst>
              <a:ext uri="{FF2B5EF4-FFF2-40B4-BE49-F238E27FC236}">
                <a16:creationId xmlns:a16="http://schemas.microsoft.com/office/drawing/2014/main" id="{AD8BE411-6BA0-E6D6-830D-874E8D7F0CDD}"/>
              </a:ext>
            </a:extLst>
          </p:cNvPr>
          <p:cNvSpPr>
            <a:spLocks noGrp="1"/>
          </p:cNvSpPr>
          <p:nvPr/>
        </p:nvSpPr>
        <p:spPr>
          <a:xfrm>
            <a:off x="387878" y="1428728"/>
            <a:ext cx="7512560" cy="3376976"/>
          </a:xfrm>
          <a:prstGeom prst="rect">
            <a:avLst/>
          </a:prstGeom>
        </p:spPr>
        <p:txBody>
          <a:bodyPr vert="horz" lIns="91440" tIns="45720" rIns="91440" bIns="45720" rtlCol="0" anchor="t">
            <a:normAutofit/>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atin typeface="Source Sans Pro"/>
              <a:ea typeface="Source Sans Pro"/>
              <a:cs typeface="Arial"/>
            </a:endParaRPr>
          </a:p>
          <a:p>
            <a:r>
              <a:rPr lang="en-US" b="1">
                <a:latin typeface="Source Sans Pro"/>
                <a:ea typeface="Source Sans Pro"/>
                <a:cs typeface="Arial"/>
              </a:rPr>
              <a:t>Epistemic</a:t>
            </a:r>
          </a:p>
          <a:p>
            <a:pPr marL="0" indent="0">
              <a:buNone/>
            </a:pPr>
            <a:r>
              <a:rPr lang="en-US">
                <a:latin typeface="Source Sans Pro"/>
                <a:ea typeface="Source Sans Pro"/>
                <a:cs typeface="Arial"/>
              </a:rPr>
              <a:t>Preference for the written record</a:t>
            </a:r>
          </a:p>
          <a:p>
            <a:r>
              <a:rPr lang="en-US" b="1">
                <a:latin typeface="Source Sans Pro"/>
                <a:ea typeface="Source Sans Pro"/>
                <a:cs typeface="Arial"/>
              </a:rPr>
              <a:t>Social</a:t>
            </a:r>
            <a:endParaRPr lang="en-US"/>
          </a:p>
          <a:p>
            <a:pPr marL="0" indent="0">
              <a:buNone/>
            </a:pPr>
            <a:r>
              <a:rPr lang="en-US">
                <a:latin typeface="Source Sans Pro"/>
                <a:ea typeface="Source Sans Pro"/>
                <a:cs typeface="Arial"/>
              </a:rPr>
              <a:t>Translation</a:t>
            </a:r>
            <a:r>
              <a:rPr lang="en-US" sz="2400">
                <a:latin typeface="Source Sans Pro"/>
                <a:ea typeface="Source Sans Pro"/>
                <a:cs typeface="Arial"/>
              </a:rPr>
              <a:t> of Information</a:t>
            </a:r>
            <a:endParaRPr lang="en-US" sz="3600">
              <a:latin typeface="Source Sans Pro"/>
              <a:ea typeface="Source Sans Pro"/>
              <a:cs typeface="Arial"/>
            </a:endParaRPr>
          </a:p>
          <a:p>
            <a:r>
              <a:rPr lang="en-US" b="1">
                <a:latin typeface="Source Sans Pro"/>
                <a:ea typeface="Source Sans Pro"/>
                <a:cs typeface="Arial"/>
              </a:rPr>
              <a:t>Physical</a:t>
            </a:r>
          </a:p>
          <a:p>
            <a:pPr marL="0" indent="0">
              <a:buNone/>
            </a:pPr>
            <a:r>
              <a:rPr lang="en-US">
                <a:latin typeface="Source Sans Pro"/>
                <a:ea typeface="Source Sans Pro"/>
                <a:cs typeface="Arial"/>
              </a:rPr>
              <a:t>Sensory Challenges</a:t>
            </a:r>
          </a:p>
          <a:p>
            <a:pPr marL="0" indent="0">
              <a:buNone/>
            </a:pPr>
            <a:endParaRPr lang="en-US" b="1">
              <a:latin typeface="Source Sans Pro"/>
              <a:ea typeface="Source Sans Pro"/>
              <a:cs typeface="Arial"/>
            </a:endParaRPr>
          </a:p>
          <a:p>
            <a:endParaRPr lang="en-US">
              <a:latin typeface="Source Sans Pro"/>
              <a:ea typeface="Source Sans Pro"/>
              <a:cs typeface="Arial"/>
            </a:endParaRPr>
          </a:p>
          <a:p>
            <a:endParaRPr lang="en-US">
              <a:latin typeface="Source Sans Pro"/>
              <a:ea typeface="Source Sans Pro"/>
              <a:cs typeface="Arial"/>
            </a:endParaRPr>
          </a:p>
        </p:txBody>
      </p:sp>
    </p:spTree>
    <p:extLst>
      <p:ext uri="{BB962C8B-B14F-4D97-AF65-F5344CB8AC3E}">
        <p14:creationId xmlns:p14="http://schemas.microsoft.com/office/powerpoint/2010/main" val="993817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307B7C-5D14-48DB-FA30-9E8EBA8DEA4D}"/>
              </a:ext>
            </a:extLst>
          </p:cNvPr>
          <p:cNvSpPr txBox="1"/>
          <p:nvPr/>
        </p:nvSpPr>
        <p:spPr>
          <a:xfrm>
            <a:off x="2133628" y="2147435"/>
            <a:ext cx="7934327"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Source Sans Pro"/>
                <a:ea typeface="Source Sans Pro"/>
              </a:rPr>
              <a:t>The ways information is socially transmitted in her new workplace. If those ways are unnecessarily complicated […] it becomes more difficult for the new person to do their job (</a:t>
            </a:r>
            <a:r>
              <a:rPr lang="en-US" sz="3200" err="1">
                <a:latin typeface="Source Sans Pro"/>
                <a:ea typeface="Source Sans Pro"/>
              </a:rPr>
              <a:t>Galoozis</a:t>
            </a:r>
            <a:r>
              <a:rPr lang="en-US" sz="3200">
                <a:latin typeface="Source Sans Pro"/>
                <a:ea typeface="Source Sans Pro"/>
              </a:rPr>
              <a:t>, 2014)</a:t>
            </a:r>
          </a:p>
        </p:txBody>
      </p:sp>
      <p:sp>
        <p:nvSpPr>
          <p:cNvPr id="3" name="TextBox 2">
            <a:extLst>
              <a:ext uri="{FF2B5EF4-FFF2-40B4-BE49-F238E27FC236}">
                <a16:creationId xmlns:a16="http://schemas.microsoft.com/office/drawing/2014/main" id="{23899F48-5913-417B-E6C0-8B5CAE429214}"/>
              </a:ext>
            </a:extLst>
          </p:cNvPr>
          <p:cNvSpPr txBox="1"/>
          <p:nvPr/>
        </p:nvSpPr>
        <p:spPr>
          <a:xfrm>
            <a:off x="1079500" y="740832"/>
            <a:ext cx="476250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dirty="0">
                <a:latin typeface="Source Sans Pro"/>
                <a:ea typeface="Source Sans Pro"/>
              </a:rPr>
              <a:t>Epistemic</a:t>
            </a:r>
          </a:p>
        </p:txBody>
      </p:sp>
    </p:spTree>
    <p:extLst>
      <p:ext uri="{BB962C8B-B14F-4D97-AF65-F5344CB8AC3E}">
        <p14:creationId xmlns:p14="http://schemas.microsoft.com/office/powerpoint/2010/main" val="1960545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5F358-1E2E-C6AE-8B38-B0EDF3D4B316}"/>
              </a:ext>
            </a:extLst>
          </p:cNvPr>
          <p:cNvSpPr>
            <a:spLocks noGrp="1"/>
          </p:cNvSpPr>
          <p:nvPr/>
        </p:nvSpPr>
        <p:spPr>
          <a:xfrm>
            <a:off x="648073" y="639804"/>
            <a:ext cx="8999900" cy="136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Source Sans Pro"/>
                <a:ea typeface="Source Sans Pro"/>
                <a:cs typeface="Arial"/>
              </a:rPr>
              <a:t>Epistemic</a:t>
            </a:r>
            <a:endParaRPr lang="en-US">
              <a:latin typeface="Source Sans Pro"/>
              <a:ea typeface="Source Sans Pro"/>
            </a:endParaRPr>
          </a:p>
        </p:txBody>
      </p:sp>
      <p:pic>
        <p:nvPicPr>
          <p:cNvPr id="3" name="Picture 2" descr="A graph with blue lines&#10;&#10;Description automatically generated">
            <a:extLst>
              <a:ext uri="{FF2B5EF4-FFF2-40B4-BE49-F238E27FC236}">
                <a16:creationId xmlns:a16="http://schemas.microsoft.com/office/drawing/2014/main" id="{4361D8B3-3850-986E-C5F3-E2E0D86D24A1}"/>
              </a:ext>
            </a:extLst>
          </p:cNvPr>
          <p:cNvPicPr>
            <a:picLocks noChangeAspect="1"/>
          </p:cNvPicPr>
          <p:nvPr/>
        </p:nvPicPr>
        <p:blipFill>
          <a:blip r:embed="rId3"/>
          <a:stretch>
            <a:fillRect/>
          </a:stretch>
        </p:blipFill>
        <p:spPr>
          <a:xfrm>
            <a:off x="774894" y="1995666"/>
            <a:ext cx="10261212" cy="3573965"/>
          </a:xfrm>
          <a:prstGeom prst="rect">
            <a:avLst/>
          </a:prstGeom>
        </p:spPr>
      </p:pic>
    </p:spTree>
    <p:extLst>
      <p:ext uri="{BB962C8B-B14F-4D97-AF65-F5344CB8AC3E}">
        <p14:creationId xmlns:p14="http://schemas.microsoft.com/office/powerpoint/2010/main" val="20053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BC42F-2769-8584-4ED0-FDCB9C6E35A9}"/>
              </a:ext>
            </a:extLst>
          </p:cNvPr>
          <p:cNvSpPr>
            <a:spLocks noGrp="1"/>
          </p:cNvSpPr>
          <p:nvPr/>
        </p:nvSpPr>
        <p:spPr>
          <a:xfrm>
            <a:off x="360000" y="565462"/>
            <a:ext cx="8999900" cy="14516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Source Sans Pro"/>
                <a:ea typeface="Source Sans Pro"/>
                <a:cs typeface="Arial"/>
              </a:rPr>
              <a:t>Social- Active translation</a:t>
            </a:r>
          </a:p>
        </p:txBody>
      </p:sp>
      <p:sp>
        <p:nvSpPr>
          <p:cNvPr id="3" name="Text Placeholder 2">
            <a:extLst>
              <a:ext uri="{FF2B5EF4-FFF2-40B4-BE49-F238E27FC236}">
                <a16:creationId xmlns:a16="http://schemas.microsoft.com/office/drawing/2014/main" id="{287A7B15-EB90-BB6E-A098-371F078AE627}"/>
              </a:ext>
            </a:extLst>
          </p:cNvPr>
          <p:cNvSpPr>
            <a:spLocks noGrp="1"/>
          </p:cNvSpPr>
          <p:nvPr/>
        </p:nvSpPr>
        <p:spPr>
          <a:xfrm>
            <a:off x="360000" y="1716700"/>
            <a:ext cx="10529888" cy="3581415"/>
          </a:xfrm>
          <a:prstGeom prst="rect">
            <a:avLst/>
          </a:prstGeom>
        </p:spPr>
        <p:txBody>
          <a:bodyPr vert="horz" lIns="91440" tIns="45720" rIns="91440" bIns="45720" rtlCol="0" anchor="ctr">
            <a:normAutofit/>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atin typeface="Source Sans Pro"/>
              <a:ea typeface="Source Sans Pro"/>
            </a:endParaRPr>
          </a:p>
          <a:p>
            <a:r>
              <a:rPr lang="en-US" dirty="0">
                <a:latin typeface="Source Sans Pro"/>
                <a:ea typeface="Source Sans Pro"/>
                <a:cs typeface="Arial"/>
              </a:rPr>
              <a:t>The main social difficulty is "not understanding what's behind the words" (Participant B)</a:t>
            </a:r>
          </a:p>
          <a:p>
            <a:r>
              <a:rPr lang="en-US" dirty="0">
                <a:latin typeface="Source Sans Pro"/>
                <a:ea typeface="Source Sans Pro"/>
                <a:cs typeface="Arial"/>
              </a:rPr>
              <a:t>"they'll tell me a load of irrelevant stuff and I've got to take that and translate it into a process"(Participant A)</a:t>
            </a:r>
          </a:p>
          <a:p>
            <a:r>
              <a:rPr lang="en-US" dirty="0">
                <a:latin typeface="Source Sans Pro"/>
                <a:ea typeface="Source Sans Pro"/>
                <a:cs typeface="Arial"/>
              </a:rPr>
              <a:t>"When I present it tends to be much shorter, much more concise. […] Just tell me what you want and we'll do it" (Participant B)</a:t>
            </a:r>
          </a:p>
        </p:txBody>
      </p:sp>
    </p:spTree>
    <p:extLst>
      <p:ext uri="{BB962C8B-B14F-4D97-AF65-F5344CB8AC3E}">
        <p14:creationId xmlns:p14="http://schemas.microsoft.com/office/powerpoint/2010/main" val="1629199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63AF8-2C39-74FC-A607-5C4D9F291E1D}"/>
              </a:ext>
            </a:extLst>
          </p:cNvPr>
          <p:cNvSpPr>
            <a:spLocks noGrp="1"/>
          </p:cNvSpPr>
          <p:nvPr/>
        </p:nvSpPr>
        <p:spPr>
          <a:xfrm>
            <a:off x="360000" y="349196"/>
            <a:ext cx="8999900" cy="136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Source Sans Pro"/>
                <a:ea typeface="Source Sans Pro"/>
                <a:cs typeface="Arial"/>
              </a:rPr>
              <a:t>Active Translation</a:t>
            </a:r>
            <a:endParaRPr lang="en-US">
              <a:latin typeface="Source Sans Pro"/>
              <a:ea typeface="Source Sans Pro"/>
            </a:endParaRPr>
          </a:p>
        </p:txBody>
      </p:sp>
      <p:pic>
        <p:nvPicPr>
          <p:cNvPr id="3" name="Picture 2" descr="A graph with blue lines&#10;&#10;Description automatically generated">
            <a:extLst>
              <a:ext uri="{FF2B5EF4-FFF2-40B4-BE49-F238E27FC236}">
                <a16:creationId xmlns:a16="http://schemas.microsoft.com/office/drawing/2014/main" id="{8DAB725E-9D8E-F485-7CFA-B698FA851F91}"/>
              </a:ext>
            </a:extLst>
          </p:cNvPr>
          <p:cNvPicPr>
            <a:picLocks noChangeAspect="1"/>
          </p:cNvPicPr>
          <p:nvPr/>
        </p:nvPicPr>
        <p:blipFill>
          <a:blip r:embed="rId2"/>
          <a:stretch>
            <a:fillRect/>
          </a:stretch>
        </p:blipFill>
        <p:spPr>
          <a:xfrm>
            <a:off x="1597672" y="1583774"/>
            <a:ext cx="7760202" cy="4457804"/>
          </a:xfrm>
          <a:prstGeom prst="rect">
            <a:avLst/>
          </a:prstGeom>
          <a:noFill/>
          <a:ln>
            <a:noFill/>
          </a:ln>
        </p:spPr>
      </p:pic>
    </p:spTree>
    <p:extLst>
      <p:ext uri="{BB962C8B-B14F-4D97-AF65-F5344CB8AC3E}">
        <p14:creationId xmlns:p14="http://schemas.microsoft.com/office/powerpoint/2010/main" val="2254912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F48F3AA8-C949-AA9A-7A25-C5477A6C599F}"/>
              </a:ext>
            </a:extLst>
          </p:cNvPr>
          <p:cNvSpPr>
            <a:spLocks noGrp="1"/>
          </p:cNvSpPr>
          <p:nvPr/>
        </p:nvSpPr>
        <p:spPr>
          <a:xfrm>
            <a:off x="532527" y="1436692"/>
            <a:ext cx="10391207" cy="3987324"/>
          </a:xfrm>
          <a:prstGeom prst="rect">
            <a:avLst/>
          </a:prstGeom>
        </p:spPr>
        <p:txBody>
          <a:bodyPr vert="horz" lIns="91440" tIns="45720" rIns="91440" bIns="45720" rtlCol="0" anchor="t">
            <a:normAutofit/>
          </a:bodyPr>
          <a:lstStyle>
            <a:lvl1pPr marL="0" marR="0" indent="0" algn="l" defTabSz="914400" rtl="0" eaLnBrk="0" fontAlgn="base" latinLnBrk="0" hangingPunct="0">
              <a:lnSpc>
                <a:spcPct val="100000"/>
              </a:lnSpc>
              <a:spcBef>
                <a:spcPct val="0"/>
              </a:spcBef>
              <a:spcAft>
                <a:spcPct val="0"/>
              </a:spcAft>
              <a:buClrTx/>
              <a:buSzTx/>
              <a:buFontTx/>
              <a:buNone/>
              <a:tabLs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dirty="0">
                <a:latin typeface="Source Sans Pro"/>
                <a:ea typeface="Source Sans Pro"/>
                <a:cs typeface="Arial"/>
              </a:rPr>
              <a:t>"There are workplace dynamics/expectations which people can't really explain or define clearly- there's an expectation that I will just know things or "get a vibe""- Survey Participant</a:t>
            </a:r>
            <a:endParaRPr lang="en-US" dirty="0">
              <a:latin typeface="Source Sans Pro"/>
              <a:ea typeface="Source Sans Pro"/>
            </a:endParaRPr>
          </a:p>
        </p:txBody>
      </p:sp>
    </p:spTree>
    <p:extLst>
      <p:ext uri="{BB962C8B-B14F-4D97-AF65-F5344CB8AC3E}">
        <p14:creationId xmlns:p14="http://schemas.microsoft.com/office/powerpoint/2010/main" val="1638520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8569-6817-19E1-DD36-E1E648D6DF93}"/>
              </a:ext>
            </a:extLst>
          </p:cNvPr>
          <p:cNvSpPr>
            <a:spLocks noGrp="1"/>
          </p:cNvSpPr>
          <p:nvPr/>
        </p:nvSpPr>
        <p:spPr>
          <a:xfrm>
            <a:off x="360000" y="351731"/>
            <a:ext cx="8999900" cy="136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Source Sans Pro"/>
                <a:ea typeface="Source Sans Pro"/>
                <a:cs typeface="Arial"/>
              </a:rPr>
              <a:t>Physical</a:t>
            </a:r>
            <a:endParaRPr lang="en-US" b="1">
              <a:latin typeface="Source Sans Pro"/>
              <a:ea typeface="Source Sans Pro"/>
            </a:endParaRPr>
          </a:p>
        </p:txBody>
      </p:sp>
      <p:sp>
        <p:nvSpPr>
          <p:cNvPr id="3" name="Text Placeholder 2">
            <a:extLst>
              <a:ext uri="{FF2B5EF4-FFF2-40B4-BE49-F238E27FC236}">
                <a16:creationId xmlns:a16="http://schemas.microsoft.com/office/drawing/2014/main" id="{A97ECCC2-BBB3-F1F9-C231-37EFE6832AF4}"/>
              </a:ext>
            </a:extLst>
          </p:cNvPr>
          <p:cNvSpPr>
            <a:spLocks noGrp="1"/>
          </p:cNvSpPr>
          <p:nvPr/>
        </p:nvSpPr>
        <p:spPr>
          <a:xfrm>
            <a:off x="360000" y="1715049"/>
            <a:ext cx="11020635" cy="3600000"/>
          </a:xfrm>
          <a:prstGeom prst="rect">
            <a:avLst/>
          </a:prstGeom>
        </p:spPr>
        <p:txBody>
          <a:bodyPr vert="horz" lIns="91440" tIns="45720" rIns="91440" bIns="45720" rtlCol="0" anchor="t">
            <a:normAutofit/>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dirty="0">
                <a:latin typeface="Source Sans Pro"/>
                <a:ea typeface="Source Sans Pro"/>
                <a:cs typeface="Arial"/>
              </a:rPr>
              <a:t>"It's like if you were pouring water over a neurotypical person's head while explaining something and they have to pay attention and also they have to pretend not to notice the water"- Survey Participant</a:t>
            </a:r>
            <a:endParaRPr lang="en-US" dirty="0">
              <a:latin typeface="Source Sans Pro"/>
              <a:ea typeface="Source Sans Pro"/>
              <a:cs typeface="Arial"/>
            </a:endParaRPr>
          </a:p>
        </p:txBody>
      </p:sp>
    </p:spTree>
    <p:extLst>
      <p:ext uri="{BB962C8B-B14F-4D97-AF65-F5344CB8AC3E}">
        <p14:creationId xmlns:p14="http://schemas.microsoft.com/office/powerpoint/2010/main" val="3473232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aph with blue lines&#10;&#10;AI-generated content may be incorrect.">
            <a:extLst>
              <a:ext uri="{FF2B5EF4-FFF2-40B4-BE49-F238E27FC236}">
                <a16:creationId xmlns:a16="http://schemas.microsoft.com/office/drawing/2014/main" id="{6B2BB4D2-00DC-E115-27A4-74F6073F03A9}"/>
              </a:ext>
            </a:extLst>
          </p:cNvPr>
          <p:cNvPicPr>
            <a:picLocks noChangeAspect="1"/>
          </p:cNvPicPr>
          <p:nvPr/>
        </p:nvPicPr>
        <p:blipFill>
          <a:blip r:embed="rId2"/>
          <a:stretch>
            <a:fillRect/>
          </a:stretch>
        </p:blipFill>
        <p:spPr>
          <a:xfrm>
            <a:off x="1455002" y="752708"/>
            <a:ext cx="9281996" cy="5343291"/>
          </a:xfrm>
          <a:prstGeom prst="rect">
            <a:avLst/>
          </a:prstGeom>
        </p:spPr>
      </p:pic>
    </p:spTree>
    <p:extLst>
      <p:ext uri="{BB962C8B-B14F-4D97-AF65-F5344CB8AC3E}">
        <p14:creationId xmlns:p14="http://schemas.microsoft.com/office/powerpoint/2010/main" val="832272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aph with blue lines&#10;&#10;Description automatically generated">
            <a:extLst>
              <a:ext uri="{FF2B5EF4-FFF2-40B4-BE49-F238E27FC236}">
                <a16:creationId xmlns:a16="http://schemas.microsoft.com/office/drawing/2014/main" id="{FA23CE27-3C55-A7D5-49A8-2CD9ACDACD24}"/>
              </a:ext>
            </a:extLst>
          </p:cNvPr>
          <p:cNvPicPr>
            <a:picLocks noChangeAspect="1"/>
          </p:cNvPicPr>
          <p:nvPr/>
        </p:nvPicPr>
        <p:blipFill>
          <a:blip r:embed="rId2"/>
          <a:stretch>
            <a:fillRect/>
          </a:stretch>
        </p:blipFill>
        <p:spPr>
          <a:xfrm>
            <a:off x="1824503" y="910683"/>
            <a:ext cx="8533703" cy="5036634"/>
          </a:xfrm>
          <a:prstGeom prst="rect">
            <a:avLst/>
          </a:prstGeom>
        </p:spPr>
      </p:pic>
    </p:spTree>
    <p:extLst>
      <p:ext uri="{BB962C8B-B14F-4D97-AF65-F5344CB8AC3E}">
        <p14:creationId xmlns:p14="http://schemas.microsoft.com/office/powerpoint/2010/main" val="3033011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descr="Heading">
            <a:extLst>
              <a:ext uri="{FF2B5EF4-FFF2-40B4-BE49-F238E27FC236}">
                <a16:creationId xmlns:a16="http://schemas.microsoft.com/office/drawing/2014/main" id="{D0EDD7D1-CC54-A9FA-A208-ADEC7D8B97DE}"/>
              </a:ext>
            </a:extLst>
          </p:cNvPr>
          <p:cNvSpPr>
            <a:spLocks noGrp="1"/>
          </p:cNvSpPr>
          <p:nvPr/>
        </p:nvSpPr>
        <p:spPr>
          <a:xfrm>
            <a:off x="503774" y="2035811"/>
            <a:ext cx="11185258" cy="27913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Source Sans Pro"/>
                <a:ea typeface="Source Sans Pro"/>
                <a:cs typeface="+mj-lt"/>
              </a:rPr>
              <a:t>"</a:t>
            </a:r>
            <a:r>
              <a:rPr lang="en-GB" b="0" dirty="0">
                <a:latin typeface="Source Sans Pro"/>
                <a:ea typeface="Source Sans Pro"/>
                <a:cs typeface="+mj-lt"/>
              </a:rPr>
              <a:t>I'm like a little swan paddling below. There's the water line and I look very serene above it. And below I'm just going like this [makes frantic paddling motions</a:t>
            </a:r>
            <a:r>
              <a:rPr lang="en-GB" dirty="0">
                <a:latin typeface="Source Sans Pro"/>
                <a:ea typeface="Source Sans Pro"/>
                <a:cs typeface="+mj-lt"/>
              </a:rPr>
              <a:t>]"-</a:t>
            </a:r>
            <a:r>
              <a:rPr lang="en-GB" b="0" dirty="0">
                <a:latin typeface="Source Sans Pro"/>
                <a:ea typeface="Source Sans Pro"/>
                <a:cs typeface="+mj-lt"/>
              </a:rPr>
              <a:t> Participant A</a:t>
            </a:r>
            <a:endParaRPr lang="en-GB" dirty="0">
              <a:latin typeface="Source Sans Pro"/>
              <a:ea typeface="Source Sans Pro"/>
              <a:cs typeface="Arial"/>
            </a:endParaRPr>
          </a:p>
        </p:txBody>
      </p:sp>
    </p:spTree>
    <p:extLst>
      <p:ext uri="{BB962C8B-B14F-4D97-AF65-F5344CB8AC3E}">
        <p14:creationId xmlns:p14="http://schemas.microsoft.com/office/powerpoint/2010/main" val="929317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55D59-A55F-64ED-529D-FD4B4521F533}"/>
              </a:ext>
            </a:extLst>
          </p:cNvPr>
          <p:cNvSpPr>
            <a:spLocks noGrp="1"/>
          </p:cNvSpPr>
          <p:nvPr/>
        </p:nvSpPr>
        <p:spPr>
          <a:xfrm>
            <a:off x="331245" y="353660"/>
            <a:ext cx="7590919" cy="1166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Source Sans Pro"/>
                <a:ea typeface="Source Sans Pro"/>
                <a:cs typeface="Arial"/>
              </a:rPr>
              <a:t>Implications/Further Research</a:t>
            </a:r>
            <a:endParaRPr lang="en-US">
              <a:latin typeface="Source Sans Pro"/>
              <a:ea typeface="Source Sans Pro"/>
            </a:endParaRPr>
          </a:p>
        </p:txBody>
      </p:sp>
      <p:pic>
        <p:nvPicPr>
          <p:cNvPr id="3" name="Picture 2" descr="A graph with blue bars&#10;&#10;Description automatically generated">
            <a:extLst>
              <a:ext uri="{FF2B5EF4-FFF2-40B4-BE49-F238E27FC236}">
                <a16:creationId xmlns:a16="http://schemas.microsoft.com/office/drawing/2014/main" id="{83BBD93B-5747-390A-B732-650A3ACB4A8F}"/>
              </a:ext>
            </a:extLst>
          </p:cNvPr>
          <p:cNvPicPr>
            <a:picLocks noChangeAspect="1"/>
          </p:cNvPicPr>
          <p:nvPr/>
        </p:nvPicPr>
        <p:blipFill>
          <a:blip r:embed="rId2"/>
          <a:stretch>
            <a:fillRect/>
          </a:stretch>
        </p:blipFill>
        <p:spPr>
          <a:xfrm>
            <a:off x="2315114" y="1502434"/>
            <a:ext cx="7547394" cy="4284453"/>
          </a:xfrm>
          <a:prstGeom prst="rect">
            <a:avLst/>
          </a:prstGeom>
        </p:spPr>
      </p:pic>
    </p:spTree>
    <p:extLst>
      <p:ext uri="{BB962C8B-B14F-4D97-AF65-F5344CB8AC3E}">
        <p14:creationId xmlns:p14="http://schemas.microsoft.com/office/powerpoint/2010/main" val="2483972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32B6-35DB-60FF-E63A-7C0A63C5C47E}"/>
              </a:ext>
            </a:extLst>
          </p:cNvPr>
          <p:cNvSpPr>
            <a:spLocks noGrp="1"/>
          </p:cNvSpPr>
          <p:nvPr/>
        </p:nvSpPr>
        <p:spPr>
          <a:xfrm>
            <a:off x="360000" y="239599"/>
            <a:ext cx="8999900" cy="136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Source Sans Pro"/>
                <a:ea typeface="Source Sans Pro"/>
                <a:cs typeface="Arial"/>
              </a:rPr>
              <a:t>Implications/Further Research</a:t>
            </a:r>
            <a:endParaRPr lang="en-US">
              <a:latin typeface="Source Sans Pro"/>
              <a:ea typeface="Source Sans Pro"/>
            </a:endParaRPr>
          </a:p>
        </p:txBody>
      </p:sp>
      <p:sp>
        <p:nvSpPr>
          <p:cNvPr id="3" name="Text Placeholder 2">
            <a:extLst>
              <a:ext uri="{FF2B5EF4-FFF2-40B4-BE49-F238E27FC236}">
                <a16:creationId xmlns:a16="http://schemas.microsoft.com/office/drawing/2014/main" id="{F08B7B7B-1725-87B9-9737-D47335050492}"/>
              </a:ext>
            </a:extLst>
          </p:cNvPr>
          <p:cNvSpPr>
            <a:spLocks noGrp="1"/>
          </p:cNvSpPr>
          <p:nvPr/>
        </p:nvSpPr>
        <p:spPr>
          <a:xfrm>
            <a:off x="360000" y="1489133"/>
            <a:ext cx="5336946" cy="3600000"/>
          </a:xfrm>
          <a:prstGeom prst="rect">
            <a:avLst/>
          </a:prstGeom>
        </p:spPr>
        <p:txBody>
          <a:bodyPr vert="horz" lIns="91440" tIns="45720" rIns="91440" bIns="45720" rtlCol="0" anchor="t">
            <a:normAutofit/>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latin typeface="Source Sans Pro"/>
                <a:ea typeface="Source Sans Pro"/>
                <a:cs typeface="Arial"/>
              </a:rPr>
              <a:t>Ways in which autistic librarians should be celebrated:</a:t>
            </a:r>
          </a:p>
          <a:p>
            <a:pPr marL="0" indent="0">
              <a:buNone/>
            </a:pPr>
            <a:r>
              <a:rPr lang="en-US" sz="2800" dirty="0">
                <a:latin typeface="Source Sans Pro"/>
                <a:ea typeface="Source Sans Pro"/>
                <a:cs typeface="Arial"/>
              </a:rPr>
              <a:t>-Pattern Recognition</a:t>
            </a:r>
          </a:p>
          <a:p>
            <a:pPr marL="0" indent="0">
              <a:buNone/>
            </a:pPr>
            <a:r>
              <a:rPr lang="en-US" sz="2800" dirty="0">
                <a:latin typeface="Source Sans Pro"/>
                <a:ea typeface="Source Sans Pro"/>
                <a:cs typeface="Arial"/>
              </a:rPr>
              <a:t>-Methodical/Logical Approach (Data-oriented)</a:t>
            </a:r>
          </a:p>
          <a:p>
            <a:pPr marL="0" indent="0">
              <a:buNone/>
            </a:pPr>
            <a:r>
              <a:rPr lang="en-US" sz="2800" dirty="0">
                <a:latin typeface="Source Sans Pro"/>
                <a:ea typeface="Source Sans Pro"/>
                <a:cs typeface="Arial"/>
              </a:rPr>
              <a:t>-We are ALWAYS translating information</a:t>
            </a:r>
          </a:p>
          <a:p>
            <a:pPr marL="0" indent="0">
              <a:buNone/>
            </a:pPr>
            <a:endParaRPr lang="en-US" sz="2800">
              <a:latin typeface="Source Sans Pro"/>
              <a:ea typeface="Source Sans Pro"/>
              <a:cs typeface="Arial"/>
            </a:endParaRPr>
          </a:p>
        </p:txBody>
      </p:sp>
      <p:sp>
        <p:nvSpPr>
          <p:cNvPr id="4" name="Text Placeholder 2">
            <a:extLst>
              <a:ext uri="{FF2B5EF4-FFF2-40B4-BE49-F238E27FC236}">
                <a16:creationId xmlns:a16="http://schemas.microsoft.com/office/drawing/2014/main" id="{ACFE5D8C-794B-AD67-7EBF-31DE4C33AE60}"/>
              </a:ext>
            </a:extLst>
          </p:cNvPr>
          <p:cNvSpPr>
            <a:spLocks noGrp="1"/>
          </p:cNvSpPr>
          <p:nvPr/>
        </p:nvSpPr>
        <p:spPr>
          <a:xfrm>
            <a:off x="5863333" y="1489133"/>
            <a:ext cx="5336946" cy="4438200"/>
          </a:xfrm>
          <a:prstGeom prst="rect">
            <a:avLst/>
          </a:prstGeom>
        </p:spPr>
        <p:txBody>
          <a:bodyPr vert="horz" lIns="91440" tIns="45720" rIns="91440" bIns="45720" rtlCol="0" anchor="t">
            <a:normAutofit/>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latin typeface="Source Sans Pro"/>
                <a:ea typeface="Source Sans Pro"/>
                <a:cs typeface="Arial"/>
              </a:rPr>
              <a:t>Ways in which you can help your autistic colleagues:</a:t>
            </a:r>
            <a:endParaRPr lang="en-US" dirty="0"/>
          </a:p>
          <a:p>
            <a:pPr marL="0" indent="0">
              <a:buNone/>
            </a:pPr>
            <a:r>
              <a:rPr lang="en-US" sz="2800" dirty="0">
                <a:latin typeface="Source Sans Pro"/>
                <a:ea typeface="Source Sans Pro"/>
                <a:cs typeface="Arial"/>
              </a:rPr>
              <a:t>-Consider having written guides for what you expect of them, and what they should expect of you.</a:t>
            </a:r>
          </a:p>
          <a:p>
            <a:pPr marL="0" indent="0">
              <a:buNone/>
            </a:pPr>
            <a:r>
              <a:rPr lang="en-US" sz="2800" dirty="0">
                <a:latin typeface="Source Sans Pro"/>
                <a:ea typeface="Source Sans Pro"/>
                <a:cs typeface="Arial"/>
              </a:rPr>
              <a:t>-Ask them what their sensory needs are (if they need a quieter area sometimes, let them stim, whether you could change from fluorescent lights...)</a:t>
            </a:r>
          </a:p>
          <a:p>
            <a:pPr marL="0" indent="0">
              <a:buNone/>
            </a:pPr>
            <a:endParaRPr lang="en-US" sz="2800">
              <a:latin typeface="Source Sans Pro"/>
              <a:ea typeface="Source Sans Pro"/>
              <a:cs typeface="Arial"/>
            </a:endParaRPr>
          </a:p>
        </p:txBody>
      </p:sp>
    </p:spTree>
    <p:extLst>
      <p:ext uri="{BB962C8B-B14F-4D97-AF65-F5344CB8AC3E}">
        <p14:creationId xmlns:p14="http://schemas.microsoft.com/office/powerpoint/2010/main" val="1481550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C52F1D-7104-3C7D-8EDE-70A7132CB93A}"/>
              </a:ext>
            </a:extLst>
          </p:cNvPr>
          <p:cNvSpPr txBox="1"/>
          <p:nvPr/>
        </p:nvSpPr>
        <p:spPr>
          <a:xfrm>
            <a:off x="3050905" y="2470326"/>
            <a:ext cx="783671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9600">
                <a:latin typeface="Source Sans Pro"/>
                <a:ea typeface="Source Sans Pro"/>
              </a:rPr>
              <a:t>Questions?</a:t>
            </a:r>
          </a:p>
        </p:txBody>
      </p:sp>
    </p:spTree>
    <p:extLst>
      <p:ext uri="{BB962C8B-B14F-4D97-AF65-F5344CB8AC3E}">
        <p14:creationId xmlns:p14="http://schemas.microsoft.com/office/powerpoint/2010/main" val="2516869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D1F3-C8B1-5B14-12A0-463AAE412F18}"/>
              </a:ext>
            </a:extLst>
          </p:cNvPr>
          <p:cNvSpPr>
            <a:spLocks noGrp="1"/>
          </p:cNvSpPr>
          <p:nvPr/>
        </p:nvSpPr>
        <p:spPr>
          <a:xfrm>
            <a:off x="360000" y="899999"/>
            <a:ext cx="8999900" cy="136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Source Sans Pro"/>
                <a:ea typeface="Source Sans Pro"/>
              </a:rPr>
              <a:t>NLISN</a:t>
            </a:r>
          </a:p>
        </p:txBody>
      </p:sp>
      <p:sp>
        <p:nvSpPr>
          <p:cNvPr id="3" name="Text Placeholder 2">
            <a:extLst>
              <a:ext uri="{FF2B5EF4-FFF2-40B4-BE49-F238E27FC236}">
                <a16:creationId xmlns:a16="http://schemas.microsoft.com/office/drawing/2014/main" id="{6BDA17A1-5FE7-2964-3A0B-FFD6753ECFF4}"/>
              </a:ext>
            </a:extLst>
          </p:cNvPr>
          <p:cNvSpPr>
            <a:spLocks noGrp="1"/>
          </p:cNvSpPr>
          <p:nvPr/>
        </p:nvSpPr>
        <p:spPr>
          <a:xfrm>
            <a:off x="360000" y="2412000"/>
            <a:ext cx="6852204" cy="3600000"/>
          </a:xfrm>
          <a:prstGeom prst="rect">
            <a:avLst/>
          </a:prstGeom>
        </p:spPr>
        <p:txBody>
          <a:bodyPr vert="horz" lIns="91440" tIns="45720" rIns="91440" bIns="45720" rtlCol="0" anchor="t">
            <a:normAutofit/>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Source Sans Pro"/>
                <a:ea typeface="Source Sans Pro"/>
              </a:rPr>
              <a:t>Buddying Scheme</a:t>
            </a:r>
            <a:endParaRPr lang="en-US" u="sng">
              <a:latin typeface="Source Sans Pro"/>
              <a:ea typeface="Source Sans Pro"/>
            </a:endParaRPr>
          </a:p>
          <a:p>
            <a:pPr lvl="2" fontAlgn="base">
              <a:spcAft>
                <a:spcPct val="0"/>
              </a:spcAft>
              <a:buFont typeface="Wingdings" panose="020B0604020202020204" pitchFamily="34" charset="0"/>
              <a:buChar char="§"/>
            </a:pPr>
            <a:r>
              <a:rPr lang="en-US">
                <a:latin typeface="Source Sans Pro"/>
                <a:ea typeface="Source Sans Pro"/>
              </a:rPr>
              <a:t>Connects neurodivergent librarians.</a:t>
            </a:r>
          </a:p>
          <a:p>
            <a:r>
              <a:rPr lang="en-US">
                <a:latin typeface="Source Sans Pro"/>
                <a:ea typeface="Source Sans Pro"/>
              </a:rPr>
              <a:t>Resources </a:t>
            </a:r>
          </a:p>
          <a:p>
            <a:pPr lvl="2" fontAlgn="base">
              <a:spcAft>
                <a:spcPct val="0"/>
              </a:spcAft>
              <a:buFont typeface="Wingdings" panose="020B0604020202020204" pitchFamily="34" charset="0"/>
              <a:buChar char="§"/>
            </a:pPr>
            <a:r>
              <a:rPr lang="en-US">
                <a:latin typeface="Source Sans Pro"/>
                <a:ea typeface="Source Sans Pro"/>
              </a:rPr>
              <a:t>Events, journals, articles, reports.</a:t>
            </a:r>
          </a:p>
          <a:p>
            <a:r>
              <a:rPr lang="en-US">
                <a:latin typeface="Source Sans Pro"/>
                <a:ea typeface="Source Sans Pro"/>
              </a:rPr>
              <a:t>Newsletter</a:t>
            </a:r>
          </a:p>
          <a:p>
            <a:pPr lvl="2" fontAlgn="base">
              <a:spcAft>
                <a:spcPct val="0"/>
              </a:spcAft>
              <a:buFont typeface="Wingdings" panose="020B0604020202020204" pitchFamily="34" charset="0"/>
              <a:buChar char="§"/>
            </a:pPr>
            <a:r>
              <a:rPr lang="en-US">
                <a:latin typeface="Source Sans Pro"/>
                <a:ea typeface="Source Sans Pro"/>
              </a:rPr>
              <a:t>Up-to-date with NLISN outputs</a:t>
            </a:r>
          </a:p>
        </p:txBody>
      </p:sp>
      <p:pic>
        <p:nvPicPr>
          <p:cNvPr id="4" name="Picture 3" descr="logo head turned sideways with stylised books overlaid and the letters NLISN">
            <a:extLst>
              <a:ext uri="{FF2B5EF4-FFF2-40B4-BE49-F238E27FC236}">
                <a16:creationId xmlns:a16="http://schemas.microsoft.com/office/drawing/2014/main" id="{3B738B9B-B833-FED6-5AE4-E6548378A810}"/>
              </a:ext>
            </a:extLst>
          </p:cNvPr>
          <p:cNvPicPr>
            <a:picLocks noChangeAspect="1"/>
          </p:cNvPicPr>
          <p:nvPr/>
        </p:nvPicPr>
        <p:blipFill>
          <a:blip r:embed="rId2"/>
          <a:stretch>
            <a:fillRect/>
          </a:stretch>
        </p:blipFill>
        <p:spPr>
          <a:xfrm>
            <a:off x="7201786" y="1460205"/>
            <a:ext cx="3716079" cy="3733800"/>
          </a:xfrm>
          <a:prstGeom prst="rect">
            <a:avLst/>
          </a:prstGeom>
        </p:spPr>
      </p:pic>
    </p:spTree>
    <p:extLst>
      <p:ext uri="{BB962C8B-B14F-4D97-AF65-F5344CB8AC3E}">
        <p14:creationId xmlns:p14="http://schemas.microsoft.com/office/powerpoint/2010/main" val="304665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6E39-9E55-B759-C2A9-D1D580E3A5D0}"/>
              </a:ext>
            </a:extLst>
          </p:cNvPr>
          <p:cNvSpPr>
            <a:spLocks noGrp="1"/>
          </p:cNvSpPr>
          <p:nvPr/>
        </p:nvSpPr>
        <p:spPr>
          <a:xfrm>
            <a:off x="360000" y="-2619"/>
            <a:ext cx="8999900" cy="136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Source Sans Pro"/>
                <a:ea typeface="Source Sans Pro"/>
                <a:cs typeface="Arial"/>
              </a:rPr>
              <a:t>References</a:t>
            </a:r>
            <a:endParaRPr lang="en-US">
              <a:latin typeface="Source Sans Pro"/>
              <a:ea typeface="Source Sans Pro"/>
            </a:endParaRPr>
          </a:p>
        </p:txBody>
      </p:sp>
      <p:sp>
        <p:nvSpPr>
          <p:cNvPr id="3" name="Text Placeholder 2">
            <a:extLst>
              <a:ext uri="{FF2B5EF4-FFF2-40B4-BE49-F238E27FC236}">
                <a16:creationId xmlns:a16="http://schemas.microsoft.com/office/drawing/2014/main" id="{6E779487-146C-C9F9-5306-2FE00E4FB591}"/>
              </a:ext>
            </a:extLst>
          </p:cNvPr>
          <p:cNvSpPr>
            <a:spLocks noGrp="1"/>
          </p:cNvSpPr>
          <p:nvPr/>
        </p:nvSpPr>
        <p:spPr>
          <a:xfrm>
            <a:off x="360000" y="1211006"/>
            <a:ext cx="11279427" cy="4433886"/>
          </a:xfrm>
          <a:prstGeom prst="rect">
            <a:avLst/>
          </a:prstGeom>
        </p:spPr>
        <p:txBody>
          <a:bodyPr vert="horz" lIns="91440" tIns="45720" rIns="91440" bIns="45720" rtlCol="0" anchor="t">
            <a:normAutofit/>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kern="1200">
                <a:solidFill>
                  <a:schemeClr val="tx1"/>
                </a:solidFill>
                <a:latin typeface="+mn-lt"/>
                <a:ea typeface="+mn-ea"/>
                <a:cs typeface="+mn-cs"/>
              </a:defRPr>
            </a:lvl1pPr>
            <a:lvl2pPr marL="222250" indent="-22225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Source Sans Pro"/>
                <a:ea typeface="Source Sans Pro"/>
                <a:cs typeface="+mn-lt"/>
              </a:rPr>
              <a:t>Anderson, A. (2021). Job Seeking and Daily Workforce Experiences of Autistic Librarians. </a:t>
            </a:r>
            <a:r>
              <a:rPr lang="en-US" sz="1600" i="1" dirty="0">
                <a:latin typeface="Source Sans Pro"/>
                <a:ea typeface="Source Sans Pro"/>
                <a:cs typeface="+mn-lt"/>
              </a:rPr>
              <a:t>The International Journal of Information, Diversity, &amp; Inclusion</a:t>
            </a:r>
            <a:r>
              <a:rPr lang="en-US" sz="1600" dirty="0">
                <a:latin typeface="Source Sans Pro"/>
                <a:ea typeface="Source Sans Pro"/>
                <a:cs typeface="+mn-lt"/>
              </a:rPr>
              <a:t>, 5(3). Available at: </a:t>
            </a:r>
            <a:r>
              <a:rPr lang="en-US" sz="1600" dirty="0">
                <a:latin typeface="Source Sans Pro"/>
                <a:ea typeface="Source Sans Pro"/>
                <a:cs typeface="+mn-lt"/>
                <a:hlinkClick r:id="rId2"/>
              </a:rPr>
              <a:t>https://jps.library.utoronto.ca/index.php/ijidi</a:t>
            </a:r>
            <a:endParaRPr lang="en-US" sz="1600" dirty="0">
              <a:latin typeface="Source Sans Pro"/>
              <a:ea typeface="Source Sans Pro"/>
            </a:endParaRPr>
          </a:p>
          <a:p>
            <a:r>
              <a:rPr lang="en-US" sz="1600" dirty="0">
                <a:latin typeface="Source Sans Pro"/>
                <a:ea typeface="Source Sans Pro"/>
                <a:cs typeface="+mn-lt"/>
              </a:rPr>
              <a:t>Eng, A. (2017). “Neurodiversity in the Library: One Librarian’s Experience”. In</a:t>
            </a:r>
            <a:r>
              <a:rPr lang="en-US" sz="1600" i="1" dirty="0">
                <a:latin typeface="Source Sans Pro"/>
                <a:ea typeface="Source Sans Pro"/>
                <a:cs typeface="+mn-lt"/>
              </a:rPr>
              <a:t> In the Library with the Lead Pipe</a:t>
            </a:r>
            <a:r>
              <a:rPr lang="en-US" sz="1600" dirty="0">
                <a:latin typeface="Source Sans Pro"/>
                <a:ea typeface="Source Sans Pro"/>
                <a:cs typeface="+mn-lt"/>
              </a:rPr>
              <a:t>. Available at: </a:t>
            </a:r>
            <a:r>
              <a:rPr lang="en-US" sz="1600" dirty="0">
                <a:latin typeface="Source Sans Pro"/>
                <a:ea typeface="Source Sans Pro"/>
                <a:cs typeface="+mn-lt"/>
                <a:hlinkClick r:id="rId3"/>
              </a:rPr>
              <a:t>https://www.inthelibrarywiththeleadpipe.org/2017/neurodiversity-in-the-library/</a:t>
            </a:r>
            <a:endParaRPr lang="en-US" sz="1600" dirty="0">
              <a:latin typeface="Source Sans Pro"/>
              <a:ea typeface="Source Sans Pro"/>
            </a:endParaRPr>
          </a:p>
          <a:p>
            <a:r>
              <a:rPr lang="en-US" sz="1600" dirty="0" err="1">
                <a:latin typeface="Source Sans Pro"/>
                <a:ea typeface="Source Sans Pro"/>
                <a:cs typeface="+mn-lt"/>
              </a:rPr>
              <a:t>Galoozis</a:t>
            </a:r>
            <a:r>
              <a:rPr lang="en-US" sz="1600" dirty="0">
                <a:latin typeface="Source Sans Pro"/>
                <a:ea typeface="Source Sans Pro"/>
                <a:cs typeface="+mn-lt"/>
              </a:rPr>
              <a:t>, E. (2014). “Me and you and everything we know: information </a:t>
            </a:r>
            <a:r>
              <a:rPr lang="en-US" sz="1600" dirty="0" err="1">
                <a:latin typeface="Source Sans Pro"/>
                <a:ea typeface="Source Sans Pro"/>
                <a:cs typeface="+mn-lt"/>
              </a:rPr>
              <a:t>behaviour</a:t>
            </a:r>
            <a:r>
              <a:rPr lang="en-US" sz="1600" dirty="0">
                <a:latin typeface="Source Sans Pro"/>
                <a:ea typeface="Source Sans Pro"/>
                <a:cs typeface="+mn-lt"/>
              </a:rPr>
              <a:t> in library workplaces”. In</a:t>
            </a:r>
            <a:r>
              <a:rPr lang="en-US" sz="1600" i="1" dirty="0">
                <a:latin typeface="Source Sans Pro"/>
                <a:ea typeface="Source Sans Pro"/>
                <a:cs typeface="+mn-lt"/>
              </a:rPr>
              <a:t> In the Library with the Lead Pipe</a:t>
            </a:r>
            <a:r>
              <a:rPr lang="en-US" sz="1600" dirty="0">
                <a:latin typeface="Source Sans Pro"/>
                <a:ea typeface="Source Sans Pro"/>
                <a:cs typeface="+mn-lt"/>
              </a:rPr>
              <a:t>. Available at: </a:t>
            </a:r>
            <a:r>
              <a:rPr lang="en-US" sz="1600" dirty="0">
                <a:latin typeface="Source Sans Pro"/>
                <a:ea typeface="Source Sans Pro"/>
                <a:cs typeface="+mn-lt"/>
                <a:hlinkClick r:id="rId4"/>
              </a:rPr>
              <a:t>https://www.inthelibrarywiththeleadpipe.org/2014/me-and-you-and-everything-weknow-information-behavior-in-library-workplaces/</a:t>
            </a:r>
            <a:endParaRPr lang="en-US" sz="1600" dirty="0">
              <a:latin typeface="Source Sans Pro"/>
              <a:ea typeface="Source Sans Pro"/>
            </a:endParaRPr>
          </a:p>
          <a:p>
            <a:r>
              <a:rPr lang="en-US" sz="1600" dirty="0">
                <a:latin typeface="Source Sans Pro"/>
                <a:ea typeface="+mn-lt"/>
                <a:cs typeface="+mn-lt"/>
              </a:rPr>
              <a:t>Lawrence, E. (2013). Loud hands in the library: Neurodiversity in LIS Theory &amp; Practice. </a:t>
            </a:r>
            <a:r>
              <a:rPr lang="en-US" sz="1600" i="1" dirty="0">
                <a:latin typeface="Source Sans Pro"/>
                <a:ea typeface="+mn-lt"/>
                <a:cs typeface="+mn-lt"/>
              </a:rPr>
              <a:t>Progressive Librarian</a:t>
            </a:r>
            <a:r>
              <a:rPr lang="en-US" sz="1600" dirty="0">
                <a:latin typeface="Source Sans Pro"/>
                <a:ea typeface="+mn-lt"/>
                <a:cs typeface="+mn-lt"/>
              </a:rPr>
              <a:t>, 41, pp. 98–109</a:t>
            </a:r>
            <a:endParaRPr lang="en-US" dirty="0">
              <a:latin typeface="Source Sans Pro"/>
            </a:endParaRPr>
          </a:p>
          <a:p>
            <a:r>
              <a:rPr lang="en-US" sz="1600" dirty="0">
                <a:latin typeface="Source Sans Pro"/>
                <a:ea typeface="Source Sans Pro"/>
                <a:cs typeface="+mn-lt"/>
              </a:rPr>
              <a:t>Lloyd, A. (2005). Information literacy: Different contexts, different concepts, different truths? </a:t>
            </a:r>
            <a:r>
              <a:rPr lang="en-US" sz="1600" i="1" dirty="0">
                <a:latin typeface="Source Sans Pro"/>
                <a:ea typeface="Source Sans Pro"/>
                <a:cs typeface="+mn-lt"/>
              </a:rPr>
              <a:t>Journal of Librarianship and Information Science</a:t>
            </a:r>
            <a:r>
              <a:rPr lang="en-US" sz="1600" dirty="0">
                <a:latin typeface="Source Sans Pro"/>
                <a:ea typeface="Source Sans Pro"/>
                <a:cs typeface="+mn-lt"/>
              </a:rPr>
              <a:t>, 37(2), 82–88.</a:t>
            </a:r>
            <a:endParaRPr lang="en-US" sz="1600" dirty="0">
              <a:latin typeface="Source Sans Pro"/>
              <a:ea typeface="Source Sans Pro"/>
            </a:endParaRPr>
          </a:p>
          <a:p>
            <a:r>
              <a:rPr lang="en-US" sz="1600" dirty="0">
                <a:latin typeface="Source Sans Pro"/>
                <a:ea typeface="Source Sans Pro"/>
                <a:cs typeface="+mn-lt"/>
              </a:rPr>
              <a:t>Lloyd, A. 2017. Information literacy and literacies of information: a mid-range theory and model. </a:t>
            </a:r>
            <a:r>
              <a:rPr lang="en-US" sz="1600" i="1" dirty="0">
                <a:latin typeface="Source Sans Pro"/>
                <a:ea typeface="Source Sans Pro"/>
                <a:cs typeface="+mn-lt"/>
              </a:rPr>
              <a:t>Journal of Information Literacy</a:t>
            </a:r>
            <a:r>
              <a:rPr lang="en-US" sz="1600" dirty="0">
                <a:latin typeface="Source Sans Pro"/>
                <a:ea typeface="Source Sans Pro"/>
                <a:cs typeface="+mn-lt"/>
              </a:rPr>
              <a:t> 11(1), pp.91-105.</a:t>
            </a:r>
            <a:endParaRPr lang="en-US" sz="1600" dirty="0">
              <a:latin typeface="Source Sans Pro"/>
              <a:ea typeface="Source Sans Pro"/>
              <a:cs typeface="Arial"/>
            </a:endParaRPr>
          </a:p>
        </p:txBody>
      </p:sp>
    </p:spTree>
    <p:extLst>
      <p:ext uri="{BB962C8B-B14F-4D97-AF65-F5344CB8AC3E}">
        <p14:creationId xmlns:p14="http://schemas.microsoft.com/office/powerpoint/2010/main" val="371078352"/>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Sagona Extra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agona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993</Words>
  <Application>Microsoft Office PowerPoint</Application>
  <PresentationFormat>Widescreen</PresentationFormat>
  <Paragraphs>98</Paragraphs>
  <Slides>25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Aptos</vt:lpstr>
      <vt:lpstr>Arial</vt:lpstr>
      <vt:lpstr>Calibri</vt:lpstr>
      <vt:lpstr>Sagona Book</vt:lpstr>
      <vt:lpstr>Sagona ExtraLight</vt:lpstr>
      <vt:lpstr>Source Sans Pro</vt:lpstr>
      <vt:lpstr>Wingdings</vt:lpstr>
      <vt:lpstr>RetrospectVTI</vt:lpstr>
      <vt:lpstr>What does it mean to be information literate for an autistic person working in the academic library workplace?</vt:lpstr>
      <vt:lpstr>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it mean to be information literate for an autistic person working in the academic library workplace?</dc:title>
  <dc:creator/>
  <cp:lastModifiedBy>Kelly Whittard</cp:lastModifiedBy>
  <cp:revision>82</cp:revision>
  <dcterms:created xsi:type="dcterms:W3CDTF">2025-01-07T14:09:44Z</dcterms:created>
  <dcterms:modified xsi:type="dcterms:W3CDTF">2025-01-15T16:05:28Z</dcterms:modified>
</cp:coreProperties>
</file>